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6" r:id="rId1"/>
  </p:sldMasterIdLst>
  <p:notesMasterIdLst>
    <p:notesMasterId r:id="rId54"/>
  </p:notesMasterIdLst>
  <p:sldIdLst>
    <p:sldId id="330" r:id="rId2"/>
    <p:sldId id="257" r:id="rId3"/>
    <p:sldId id="258" r:id="rId4"/>
    <p:sldId id="259" r:id="rId5"/>
    <p:sldId id="260" r:id="rId6"/>
    <p:sldId id="261" r:id="rId7"/>
    <p:sldId id="262" r:id="rId8"/>
    <p:sldId id="265" r:id="rId9"/>
    <p:sldId id="266" r:id="rId10"/>
    <p:sldId id="267" r:id="rId11"/>
    <p:sldId id="268" r:id="rId12"/>
    <p:sldId id="303" r:id="rId13"/>
    <p:sldId id="304" r:id="rId14"/>
    <p:sldId id="305" r:id="rId15"/>
    <p:sldId id="306" r:id="rId16"/>
    <p:sldId id="307" r:id="rId17"/>
    <p:sldId id="308" r:id="rId18"/>
    <p:sldId id="309" r:id="rId19"/>
    <p:sldId id="310" r:id="rId20"/>
    <p:sldId id="311" r:id="rId21"/>
    <p:sldId id="312" r:id="rId22"/>
    <p:sldId id="324" r:id="rId23"/>
    <p:sldId id="301" r:id="rId24"/>
    <p:sldId id="302" r:id="rId25"/>
    <p:sldId id="269" r:id="rId26"/>
    <p:sldId id="270" r:id="rId27"/>
    <p:sldId id="313" r:id="rId28"/>
    <p:sldId id="314" r:id="rId29"/>
    <p:sldId id="315" r:id="rId30"/>
    <p:sldId id="316" r:id="rId31"/>
    <p:sldId id="317" r:id="rId32"/>
    <p:sldId id="318" r:id="rId33"/>
    <p:sldId id="319" r:id="rId34"/>
    <p:sldId id="320" r:id="rId35"/>
    <p:sldId id="321" r:id="rId36"/>
    <p:sldId id="322" r:id="rId37"/>
    <p:sldId id="323" r:id="rId38"/>
    <p:sldId id="325" r:id="rId39"/>
    <p:sldId id="281" r:id="rId40"/>
    <p:sldId id="282" r:id="rId41"/>
    <p:sldId id="283" r:id="rId42"/>
    <p:sldId id="284" r:id="rId43"/>
    <p:sldId id="297" r:id="rId44"/>
    <p:sldId id="285" r:id="rId45"/>
    <p:sldId id="286" r:id="rId46"/>
    <p:sldId id="289" r:id="rId47"/>
    <p:sldId id="300" r:id="rId48"/>
    <p:sldId id="326" r:id="rId49"/>
    <p:sldId id="327" r:id="rId50"/>
    <p:sldId id="328" r:id="rId51"/>
    <p:sldId id="329" r:id="rId52"/>
    <p:sldId id="331" r:id="rId53"/>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2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2" d="100"/>
          <a:sy n="72" d="100"/>
        </p:scale>
        <p:origin x="1506"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4CC0FDCD-72EC-4DED-B17F-624CC19BA1F5}" type="datetimeFigureOut">
              <a:rPr lang="en-US" smtClean="0"/>
              <a:pPr/>
              <a:t>1/20/2021</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E3E9A71E-0265-4A1F-BDA0-A3B7538B5C26}" type="slidenum">
              <a:rPr lang="en-US" smtClean="0"/>
              <a:pPr/>
              <a:t>‹#›</a:t>
            </a:fld>
            <a:endParaRPr lang="en-US"/>
          </a:p>
        </p:txBody>
      </p:sp>
    </p:spTree>
    <p:extLst>
      <p:ext uri="{BB962C8B-B14F-4D97-AF65-F5344CB8AC3E}">
        <p14:creationId xmlns:p14="http://schemas.microsoft.com/office/powerpoint/2010/main" val="2962316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505199"/>
            <a:ext cx="8229600" cy="1447800"/>
          </a:xfrm>
        </p:spPr>
        <p:txBody>
          <a:bodyPr anchor="ctr">
            <a:normAutofit/>
          </a:bodyPr>
          <a:lstStyle>
            <a:lvl1pPr algn="ctr">
              <a:defRPr sz="3600">
                <a:solidFill>
                  <a:srgbClr val="0A406E"/>
                </a:solidFill>
                <a:latin typeface="Arial Black" panose="020B0A04020102020204" pitchFamily="34" charset="0"/>
              </a:defRPr>
            </a:lvl1pPr>
          </a:lstStyle>
          <a:p>
            <a:r>
              <a:rPr lang="en-US" dirty="0"/>
              <a:t>Click to edit Master title style</a:t>
            </a:r>
          </a:p>
        </p:txBody>
      </p:sp>
      <p:sp>
        <p:nvSpPr>
          <p:cNvPr id="3" name="Subtitle 2"/>
          <p:cNvSpPr>
            <a:spLocks noGrp="1"/>
          </p:cNvSpPr>
          <p:nvPr>
            <p:ph type="subTitle" idx="1"/>
          </p:nvPr>
        </p:nvSpPr>
        <p:spPr>
          <a:xfrm>
            <a:off x="457200" y="4952999"/>
            <a:ext cx="8229600" cy="1162049"/>
          </a:xfrm>
        </p:spPr>
        <p:txBody>
          <a:bodyPr>
            <a:normAutofit/>
          </a:bodyPr>
          <a:lstStyle>
            <a:lvl1pPr marL="0" indent="0" algn="ctr">
              <a:buNone/>
              <a:defRPr sz="2000">
                <a:ln w="12700">
                  <a:solidFill>
                    <a:srgbClr val="0A406E"/>
                  </a:solidFill>
                </a:ln>
                <a:solidFill>
                  <a:srgbClr val="EAEAEA"/>
                </a:solidFill>
                <a:effectLst>
                  <a:outerShdw blurRad="25400" dist="25400" dir="2700000" algn="tl" rotWithShape="0">
                    <a:schemeClr val="tx1">
                      <a:lumMod val="85000"/>
                      <a:lumOff val="15000"/>
                      <a:alpha val="40000"/>
                    </a:schemeClr>
                  </a:outerShdw>
                </a:effectLst>
                <a:latin typeface="Arial Black" panose="020B0A040201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884F0A5-D2AC-4672-82F5-5F85C96BE192}" type="datetime1">
              <a:rPr kumimoji="0" lang="en-US" sz="900" b="0" i="0" u="none" strike="noStrike" kern="1200" cap="none" spc="0" normalizeH="0" baseline="0" noProof="0" smtClean="0">
                <a:ln>
                  <a:noFill/>
                </a:ln>
                <a:solidFill>
                  <a:prstClr val="black">
                    <a:lumMod val="65000"/>
                    <a:lumOff val="3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1/20/2021</a:t>
            </a:fld>
            <a:endParaRPr kumimoji="0" lang="en-US"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lang="en-US" sz="900" b="0" i="0" u="none" strike="noStrike" kern="1200" cap="none" spc="0" normalizeH="0" baseline="0" noProof="0" smtClean="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312DC4D1-29E4-47D4-B2F5-C9E509FFDB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3" y="0"/>
            <a:ext cx="9142857" cy="3505199"/>
          </a:xfrm>
          <a:prstGeom prst="rect">
            <a:avLst/>
          </a:prstGeom>
        </p:spPr>
      </p:pic>
    </p:spTree>
    <p:extLst>
      <p:ext uri="{BB962C8B-B14F-4D97-AF65-F5344CB8AC3E}">
        <p14:creationId xmlns:p14="http://schemas.microsoft.com/office/powerpoint/2010/main" val="430504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3BE46A4-A61B-49E5-BA8C-A4775B7D0B10}" type="datetime1">
              <a:rPr kumimoji="0" lang="en-US" sz="900" b="0" i="0" u="none" strike="noStrike" kern="1200" cap="none" spc="0" normalizeH="0" baseline="0" noProof="0" smtClean="0">
                <a:ln>
                  <a:noFill/>
                </a:ln>
                <a:solidFill>
                  <a:prstClr val="black">
                    <a:lumMod val="65000"/>
                    <a:lumOff val="3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1/20/2021</a:t>
            </a:fld>
            <a:endParaRPr kumimoji="0" lang="en-US"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lang="en-US" sz="900" b="0" i="0" u="none" strike="noStrike" kern="1200" cap="none" spc="0" normalizeH="0" baseline="0" noProof="0" smtClean="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670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DFE4383-BA5D-42BB-809D-B122D7B0E94B}" type="datetime1">
              <a:rPr kumimoji="0" lang="en-US" sz="900" b="0" i="0" u="none" strike="noStrike" kern="1200" cap="none" spc="0" normalizeH="0" baseline="0" noProof="0" smtClean="0">
                <a:ln>
                  <a:noFill/>
                </a:ln>
                <a:solidFill>
                  <a:prstClr val="black">
                    <a:lumMod val="65000"/>
                    <a:lumOff val="3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1/20/2021</a:t>
            </a:fld>
            <a:endParaRPr kumimoji="0" lang="en-US"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lang="en-US" sz="900" b="0" i="0" u="none" strike="noStrike" kern="1200" cap="none" spc="0" normalizeH="0" baseline="0" noProof="0" smtClean="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12312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0"/>
            <a:ext cx="9144000" cy="1271521"/>
          </a:xfrm>
          <a:prstGeom prst="rect">
            <a:avLst/>
          </a:prstGeom>
        </p:spPr>
      </p:pic>
      <p:sp>
        <p:nvSpPr>
          <p:cNvPr id="2" name="Title Placeholder 1"/>
          <p:cNvSpPr>
            <a:spLocks noGrp="1"/>
          </p:cNvSpPr>
          <p:nvPr>
            <p:ph type="title"/>
          </p:nvPr>
        </p:nvSpPr>
        <p:spPr>
          <a:xfrm>
            <a:off x="920009" y="320286"/>
            <a:ext cx="5968845" cy="457200"/>
          </a:xfrm>
          <a:prstGeom prst="rect">
            <a:avLst/>
          </a:prstGeom>
        </p:spPr>
        <p:txBody>
          <a:bodyPr vert="horz" lIns="0" tIns="91440" rIns="0" bIns="91440" rtlCol="0" anchor="ctr">
            <a:noAutofit/>
          </a:bodyPr>
          <a:lstStyle/>
          <a:p>
            <a:endParaRPr lang="en-US" dirty="0"/>
          </a:p>
        </p:txBody>
      </p:sp>
      <p:sp>
        <p:nvSpPr>
          <p:cNvPr id="3" name="Text Placeholder 2"/>
          <p:cNvSpPr>
            <a:spLocks noGrp="1"/>
          </p:cNvSpPr>
          <p:nvPr>
            <p:ph type="body" idx="1"/>
          </p:nvPr>
        </p:nvSpPr>
        <p:spPr>
          <a:xfrm>
            <a:off x="457200" y="1379455"/>
            <a:ext cx="8229600" cy="44805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242187"/>
            <a:ext cx="2057400" cy="182880"/>
          </a:xfrm>
          <a:prstGeom prst="rect">
            <a:avLst/>
          </a:prstGeom>
        </p:spPr>
        <p:txBody>
          <a:bodyPr vert="horz" lIns="91440" tIns="45720" rIns="91440" bIns="45720" rtlCol="0" anchor="ctr"/>
          <a:lstStyle>
            <a:lvl1pPr algn="l">
              <a:defRPr sz="900">
                <a:solidFill>
                  <a:schemeClr val="tx1">
                    <a:lumMod val="65000"/>
                    <a:lumOff val="35000"/>
                  </a:schemeClr>
                </a:solidFill>
              </a:defRPr>
            </a:lvl1pPr>
          </a:lstStyle>
          <a:p>
            <a:fld id="{E138E7C4-E0B7-4DDE-B591-3435CDF43520}" type="datetime1">
              <a:rPr lang="en-US" smtClean="0"/>
              <a:pPr/>
              <a:t>1/20/2021</a:t>
            </a:fld>
            <a:endParaRPr lang="en-US"/>
          </a:p>
        </p:txBody>
      </p:sp>
      <p:sp>
        <p:nvSpPr>
          <p:cNvPr id="5" name="Footer Placeholder 4"/>
          <p:cNvSpPr>
            <a:spLocks noGrp="1"/>
          </p:cNvSpPr>
          <p:nvPr>
            <p:ph type="ftr" sz="quarter" idx="3"/>
          </p:nvPr>
        </p:nvSpPr>
        <p:spPr>
          <a:xfrm>
            <a:off x="3028950" y="6242187"/>
            <a:ext cx="3086100" cy="182880"/>
          </a:xfrm>
          <a:prstGeom prst="rect">
            <a:avLst/>
          </a:prstGeom>
        </p:spPr>
        <p:txBody>
          <a:bodyPr vert="horz" lIns="91440" tIns="45720" rIns="91440" bIns="45720" rtlCol="0" anchor="ctr"/>
          <a:lstStyle>
            <a:lvl1pPr algn="ctr">
              <a:defRPr sz="9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6629400" y="6242187"/>
            <a:ext cx="2057400" cy="182880"/>
          </a:xfrm>
          <a:prstGeom prst="rect">
            <a:avLst/>
          </a:prstGeom>
        </p:spPr>
        <p:txBody>
          <a:bodyPr vert="horz" lIns="91440" tIns="45720" rIns="91440" bIns="45720" rtlCol="0" anchor="ctr"/>
          <a:lstStyle>
            <a:lvl1pPr algn="r">
              <a:defRPr sz="900">
                <a:solidFill>
                  <a:schemeClr val="tx1">
                    <a:lumMod val="65000"/>
                    <a:lumOff val="35000"/>
                  </a:schemeClr>
                </a:solidFill>
              </a:defRPr>
            </a:lvl1pPr>
          </a:lstStyle>
          <a:p>
            <a:fld id="{AE41A4C1-1F66-42BA-B70C-1476E553603D}" type="slidenum">
              <a:rPr lang="en-US" smtClean="0"/>
              <a:pPr/>
              <a:t>‹#›</a:t>
            </a:fld>
            <a:endParaRPr lang="en-US"/>
          </a:p>
        </p:txBody>
      </p:sp>
      <p:sp>
        <p:nvSpPr>
          <p:cNvPr id="10" name="Rectangle 9"/>
          <p:cNvSpPr>
            <a:spLocks noChangeArrowheads="1"/>
          </p:cNvSpPr>
          <p:nvPr userDrawn="1"/>
        </p:nvSpPr>
        <p:spPr bwMode="gray">
          <a:xfrm>
            <a:off x="920009" y="262126"/>
            <a:ext cx="5968845" cy="45720"/>
          </a:xfrm>
          <a:prstGeom prst="rect">
            <a:avLst/>
          </a:prstGeom>
          <a:gradFill rotWithShape="1">
            <a:gsLst>
              <a:gs pos="0">
                <a:schemeClr val="accent1">
                  <a:lumMod val="20000"/>
                  <a:lumOff val="80000"/>
                </a:schemeClr>
              </a:gs>
              <a:gs pos="60000">
                <a:schemeClr val="tx2">
                  <a:lumMod val="60000"/>
                  <a:lumOff val="40000"/>
                </a:schemeClr>
              </a:gs>
              <a:gs pos="100000">
                <a:srgbClr val="082040"/>
              </a:gs>
            </a:gsLst>
            <a:lin ang="0" scaled="1"/>
          </a:gradFill>
          <a:ln w="3175">
            <a:noFill/>
            <a:miter lim="800000"/>
            <a:headEnd/>
            <a:tailEnd/>
          </a:ln>
        </p:spPr>
        <p:txBody>
          <a:bodyPr wrap="none" anchor="ctr"/>
          <a:lstStyle/>
          <a:p>
            <a:pPr>
              <a:defRPr/>
            </a:pPr>
            <a:endParaRPr lang="en-US">
              <a:solidFill>
                <a:srgbClr val="000000"/>
              </a:solidFill>
              <a:latin typeface="Arial" pitchFamily="-111" charset="0"/>
              <a:ea typeface="ＭＳ Ｐゴシック" pitchFamily="-111" charset="-128"/>
              <a:cs typeface="ＭＳ Ｐゴシック" pitchFamily="-111" charset="-128"/>
            </a:endParaRPr>
          </a:p>
        </p:txBody>
      </p:sp>
      <p:sp>
        <p:nvSpPr>
          <p:cNvPr id="11" name="Rectangle 10"/>
          <p:cNvSpPr>
            <a:spLocks noChangeArrowheads="1"/>
          </p:cNvSpPr>
          <p:nvPr userDrawn="1"/>
        </p:nvSpPr>
        <p:spPr bwMode="gray">
          <a:xfrm>
            <a:off x="920009" y="777486"/>
            <a:ext cx="5968845" cy="45720"/>
          </a:xfrm>
          <a:prstGeom prst="rect">
            <a:avLst/>
          </a:prstGeom>
          <a:gradFill rotWithShape="1">
            <a:gsLst>
              <a:gs pos="0">
                <a:schemeClr val="accent1">
                  <a:lumMod val="20000"/>
                  <a:lumOff val="80000"/>
                </a:schemeClr>
              </a:gs>
              <a:gs pos="60000">
                <a:schemeClr val="tx2">
                  <a:lumMod val="60000"/>
                  <a:lumOff val="40000"/>
                </a:schemeClr>
              </a:gs>
              <a:gs pos="100000">
                <a:srgbClr val="082040"/>
              </a:gs>
            </a:gsLst>
            <a:lin ang="0" scaled="1"/>
          </a:gradFill>
          <a:ln w="3175">
            <a:noFill/>
            <a:miter lim="800000"/>
            <a:headEnd/>
            <a:tailEnd/>
          </a:ln>
        </p:spPr>
        <p:txBody>
          <a:bodyPr wrap="none" anchor="ctr"/>
          <a:lstStyle/>
          <a:p>
            <a:pPr>
              <a:defRPr/>
            </a:pPr>
            <a:endParaRPr lang="en-US">
              <a:solidFill>
                <a:srgbClr val="000000"/>
              </a:solidFill>
              <a:latin typeface="Arial" pitchFamily="-111" charset="0"/>
              <a:ea typeface="ＭＳ Ｐゴシック" pitchFamily="-111" charset="-128"/>
              <a:cs typeface="ＭＳ Ｐゴシック" pitchFamily="-111" charset="-128"/>
            </a:endParaRPr>
          </a:p>
        </p:txBody>
      </p:sp>
      <p:sp>
        <p:nvSpPr>
          <p:cNvPr id="16" name="Rectangle 15"/>
          <p:cNvSpPr>
            <a:spLocks noChangeArrowheads="1"/>
          </p:cNvSpPr>
          <p:nvPr userDrawn="1"/>
        </p:nvSpPr>
        <p:spPr bwMode="gray">
          <a:xfrm>
            <a:off x="0" y="6002136"/>
            <a:ext cx="9144000" cy="104775"/>
          </a:xfrm>
          <a:prstGeom prst="rect">
            <a:avLst/>
          </a:prstGeom>
          <a:gradFill rotWithShape="0">
            <a:gsLst>
              <a:gs pos="0">
                <a:schemeClr val="tx1"/>
              </a:gs>
              <a:gs pos="100000">
                <a:schemeClr val="tx1">
                  <a:gamma/>
                  <a:shade val="46275"/>
                  <a:invGamma/>
                </a:schemeClr>
              </a:gs>
            </a:gsLst>
            <a:lin ang="0" scaled="1"/>
          </a:gradFill>
          <a:ln w="9525" cap="flat" cmpd="sng" algn="ctr">
            <a:noFill/>
            <a:prstDash val="solid"/>
            <a:miter lim="800000"/>
            <a:headEnd type="none" w="med" len="med"/>
            <a:tailEnd type="none" w="med" len="med"/>
          </a:ln>
          <a:effectLst/>
        </p:spPr>
        <p:txBody>
          <a:bodyPr wrap="none" anchor="ctr"/>
          <a:lstStyle/>
          <a:p>
            <a:pPr>
              <a:defRPr/>
            </a:pPr>
            <a:endParaRPr lang="en-US">
              <a:solidFill>
                <a:srgbClr val="000000"/>
              </a:solidFill>
              <a:latin typeface="Arial" pitchFamily="-111" charset="0"/>
              <a:ea typeface="ＭＳ Ｐゴシック" pitchFamily="-111" charset="-128"/>
              <a:cs typeface="ＭＳ Ｐゴシック" pitchFamily="-111" charset="-128"/>
            </a:endParaRPr>
          </a:p>
        </p:txBody>
      </p:sp>
      <p:pic>
        <p:nvPicPr>
          <p:cNvPr id="23" name="Picture 22"/>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525" y="137406"/>
            <a:ext cx="822960" cy="822960"/>
          </a:xfrm>
          <a:prstGeom prst="rect">
            <a:avLst/>
          </a:prstGeom>
        </p:spPr>
      </p:pic>
    </p:spTree>
    <p:extLst>
      <p:ext uri="{BB962C8B-B14F-4D97-AF65-F5344CB8AC3E}">
        <p14:creationId xmlns:p14="http://schemas.microsoft.com/office/powerpoint/2010/main" val="310925983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2" r:id="rId3"/>
  </p:sldLayoutIdLst>
  <p:hf hdr="0" ftr="0" dt="0"/>
  <p:txStyles>
    <p:titleStyle>
      <a:lvl1pPr algn="l" defTabSz="685800" rtl="0" eaLnBrk="1" latinLnBrk="0" hangingPunct="1">
        <a:lnSpc>
          <a:spcPct val="90000"/>
        </a:lnSpc>
        <a:spcBef>
          <a:spcPct val="0"/>
        </a:spcBef>
        <a:buNone/>
        <a:defRPr sz="2600" b="1" kern="120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defRPr>
      </a:lvl1pPr>
    </p:titleStyle>
    <p:bodyStyle>
      <a:lvl1pPr marL="228600" indent="-228600" algn="l" defTabSz="685800" rtl="0" eaLnBrk="1" latinLnBrk="0" hangingPunct="1">
        <a:lnSpc>
          <a:spcPct val="100000"/>
        </a:lnSpc>
        <a:spcBef>
          <a:spcPts val="0"/>
        </a:spcBef>
        <a:spcAft>
          <a:spcPts val="600"/>
        </a:spcAft>
        <a:buFont typeface="Arial" panose="020B0604020202020204" pitchFamily="34" charset="0"/>
        <a:buChar char="•"/>
        <a:defRPr sz="2000" b="1" kern="1200">
          <a:solidFill>
            <a:srgbClr val="082040"/>
          </a:solidFill>
          <a:latin typeface="Arial" panose="020B0604020202020204" pitchFamily="34" charset="0"/>
          <a:ea typeface="+mn-ea"/>
          <a:cs typeface="Arial" panose="020B0604020202020204" pitchFamily="34" charset="0"/>
        </a:defRPr>
      </a:lvl1pPr>
      <a:lvl2pPr marL="457200" indent="-228600" algn="l" defTabSz="685800" rtl="0" eaLnBrk="1" latinLnBrk="0" hangingPunct="1">
        <a:lnSpc>
          <a:spcPct val="100000"/>
        </a:lnSpc>
        <a:spcBef>
          <a:spcPts val="0"/>
        </a:spcBef>
        <a:spcAft>
          <a:spcPts val="600"/>
        </a:spcAft>
        <a:buFont typeface="Calibri" panose="020F0502020204030204" pitchFamily="34" charset="0"/>
        <a:buChar char="–"/>
        <a:defRPr sz="1800" b="1"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628650" indent="-171450" algn="l" defTabSz="685800" rtl="0" eaLnBrk="1" latinLnBrk="0" hangingPunct="1">
        <a:lnSpc>
          <a:spcPct val="100000"/>
        </a:lnSpc>
        <a:spcBef>
          <a:spcPts val="0"/>
        </a:spcBef>
        <a:spcAft>
          <a:spcPts val="600"/>
        </a:spcAft>
        <a:buFont typeface="Arial" panose="020B0604020202020204" pitchFamily="34" charset="0"/>
        <a:buChar char="•"/>
        <a:defRPr sz="1600" b="1" kern="1200">
          <a:solidFill>
            <a:srgbClr val="082040"/>
          </a:solidFill>
          <a:latin typeface="Arial" panose="020B0604020202020204" pitchFamily="34" charset="0"/>
          <a:ea typeface="+mn-ea"/>
          <a:cs typeface="Arial" panose="020B0604020202020204" pitchFamily="34" charset="0"/>
        </a:defRPr>
      </a:lvl3pPr>
      <a:lvl4pPr marL="801688" indent="-173038" algn="l" defTabSz="685800" rtl="0" eaLnBrk="1" latinLnBrk="0" hangingPunct="1">
        <a:lnSpc>
          <a:spcPct val="100000"/>
        </a:lnSpc>
        <a:spcBef>
          <a:spcPts val="0"/>
        </a:spcBef>
        <a:spcAft>
          <a:spcPts val="600"/>
        </a:spcAft>
        <a:buFont typeface="Calibri" panose="020F0502020204030204" pitchFamily="34" charset="0"/>
        <a:buChar char="–"/>
        <a:defRPr sz="1400" b="1"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969963" indent="-168275" algn="l" defTabSz="685800" rtl="0" eaLnBrk="1" latinLnBrk="0" hangingPunct="1">
        <a:lnSpc>
          <a:spcPct val="100000"/>
        </a:lnSpc>
        <a:spcBef>
          <a:spcPts val="0"/>
        </a:spcBef>
        <a:spcAft>
          <a:spcPts val="600"/>
        </a:spcAft>
        <a:buFont typeface="Arial" panose="020B0604020202020204" pitchFamily="34" charset="0"/>
        <a:buChar char="•"/>
        <a:defRPr sz="1200" b="1" kern="1200">
          <a:solidFill>
            <a:srgbClr val="082040"/>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pPr rtl="0"/>
            <a:r>
              <a:rPr lang="ro" b="1" i="0" u="none" baseline="0"/>
              <a:t>Analiza registrului</a:t>
            </a:r>
          </a:p>
        </p:txBody>
      </p:sp>
    </p:spTree>
    <p:extLst>
      <p:ext uri="{BB962C8B-B14F-4D97-AF65-F5344CB8AC3E}">
        <p14:creationId xmlns:p14="http://schemas.microsoft.com/office/powerpoint/2010/main" val="232068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Listele MRU</a:t>
            </a:r>
            <a:endParaRPr lang="ro" dirty="0"/>
          </a:p>
        </p:txBody>
      </p:sp>
      <p:sp>
        <p:nvSpPr>
          <p:cNvPr id="9" name="Content Placeholder 8">
            <a:extLst>
              <a:ext uri="{FF2B5EF4-FFF2-40B4-BE49-F238E27FC236}">
                <a16:creationId xmlns:a16="http://schemas.microsoft.com/office/drawing/2014/main" id="{DA85E594-D686-47D5-8076-92E24675EAC0}"/>
              </a:ext>
            </a:extLst>
          </p:cNvPr>
          <p:cNvSpPr>
            <a:spLocks noGrp="1"/>
          </p:cNvSpPr>
          <p:nvPr>
            <p:ph idx="1"/>
          </p:nvPr>
        </p:nvSpPr>
        <p:spPr/>
        <p:txBody>
          <a:bodyPr>
            <a:normAutofit lnSpcReduction="10000"/>
          </a:bodyPr>
          <a:lstStyle/>
          <a:p>
            <a:pPr algn="l" rtl="0"/>
            <a:r>
              <a:rPr lang="ro" b="1" i="0" u="none" baseline="0"/>
              <a:t>Subtastele sunt numerotate secvențial, numele fișierelor fiind stocate în secțiunea de date în Unicode</a:t>
            </a:r>
          </a:p>
          <a:p>
            <a:endParaRPr lang="ro" dirty="0"/>
          </a:p>
          <a:p>
            <a:endParaRPr lang="ro" dirty="0"/>
          </a:p>
          <a:p>
            <a:endParaRPr lang="ro" dirty="0"/>
          </a:p>
          <a:p>
            <a:endParaRPr lang="ro" dirty="0"/>
          </a:p>
          <a:p>
            <a:endParaRPr lang="ro" dirty="0"/>
          </a:p>
          <a:p>
            <a:endParaRPr lang="ro" dirty="0"/>
          </a:p>
          <a:p>
            <a:endParaRPr lang="ro" dirty="0"/>
          </a:p>
          <a:p>
            <a:endParaRPr lang="ro" dirty="0"/>
          </a:p>
          <a:p>
            <a:endParaRPr lang="ro" dirty="0"/>
          </a:p>
          <a:p>
            <a:pPr algn="l" rtl="0"/>
            <a:r>
              <a:rPr lang="ro" b="1" i="0" u="none" baseline="0"/>
              <a:t>Valoarea MRUListEx conține ordinea de accesare a fișierelor</a:t>
            </a:r>
          </a:p>
        </p:txBody>
      </p:sp>
      <p:sp>
        <p:nvSpPr>
          <p:cNvPr id="5" name="object 5"/>
          <p:cNvSpPr/>
          <p:nvPr/>
        </p:nvSpPr>
        <p:spPr>
          <a:xfrm>
            <a:off x="4908550" y="1981200"/>
            <a:ext cx="3454400" cy="3035300"/>
          </a:xfrm>
          <a:prstGeom prst="rect">
            <a:avLst/>
          </a:prstGeom>
          <a:blipFill>
            <a:blip r:embed="rId2" cstate="print"/>
            <a:stretch>
              <a:fillRect/>
            </a:stretch>
          </a:blipFill>
          <a:ln>
            <a:solidFill>
              <a:schemeClr val="tx1"/>
            </a:solidFill>
          </a:ln>
        </p:spPr>
        <p:txBody>
          <a:bodyPr wrap="square" lIns="0" tIns="0" rIns="0" bIns="0" rtlCol="0"/>
          <a:lstStyle/>
          <a:p>
            <a:endParaRPr/>
          </a:p>
        </p:txBody>
      </p:sp>
      <p:sp>
        <p:nvSpPr>
          <p:cNvPr id="6" name="object 6"/>
          <p:cNvSpPr/>
          <p:nvPr/>
        </p:nvSpPr>
        <p:spPr>
          <a:xfrm>
            <a:off x="405891" y="2133600"/>
            <a:ext cx="4419600" cy="2425700"/>
          </a:xfrm>
          <a:prstGeom prst="rect">
            <a:avLst/>
          </a:prstGeom>
          <a:blipFill>
            <a:blip r:embed="rId3" cstate="print"/>
            <a:stretch>
              <a:fillRect/>
            </a:stretch>
          </a:blipFill>
          <a:ln>
            <a:solidFill>
              <a:schemeClr val="tx1"/>
            </a:solidFill>
          </a:ln>
        </p:spPr>
        <p:txBody>
          <a:bodyPr wrap="square" lIns="0" tIns="0" rIns="0" bIns="0" rtlCol="0"/>
          <a:lstStyle/>
          <a:p>
            <a:endParaRPr/>
          </a:p>
        </p:txBody>
      </p:sp>
      <p:sp>
        <p:nvSpPr>
          <p:cNvPr id="7" name="object 7"/>
          <p:cNvSpPr/>
          <p:nvPr/>
        </p:nvSpPr>
        <p:spPr>
          <a:xfrm>
            <a:off x="2057400" y="2476714"/>
            <a:ext cx="2743835" cy="228600"/>
          </a:xfrm>
          <a:custGeom>
            <a:avLst/>
            <a:gdLst/>
            <a:ahLst/>
            <a:cxnLst/>
            <a:rect l="l" t="t" r="r" b="b"/>
            <a:pathLst>
              <a:path w="2743835" h="228600">
                <a:moveTo>
                  <a:pt x="2642416" y="114085"/>
                </a:moveTo>
                <a:lnTo>
                  <a:pt x="2527680" y="181014"/>
                </a:lnTo>
                <a:lnTo>
                  <a:pt x="2520180" y="187737"/>
                </a:lnTo>
                <a:lnTo>
                  <a:pt x="2515965" y="196508"/>
                </a:lnTo>
                <a:lnTo>
                  <a:pt x="2515322" y="206232"/>
                </a:lnTo>
                <a:lnTo>
                  <a:pt x="2518537" y="215812"/>
                </a:lnTo>
                <a:lnTo>
                  <a:pt x="2525260" y="223313"/>
                </a:lnTo>
                <a:lnTo>
                  <a:pt x="2534030" y="227528"/>
                </a:lnTo>
                <a:lnTo>
                  <a:pt x="2543754" y="228171"/>
                </a:lnTo>
                <a:lnTo>
                  <a:pt x="2553335" y="224956"/>
                </a:lnTo>
                <a:lnTo>
                  <a:pt x="2699800" y="139485"/>
                </a:lnTo>
                <a:lnTo>
                  <a:pt x="2692908" y="139485"/>
                </a:lnTo>
                <a:lnTo>
                  <a:pt x="2692908" y="136056"/>
                </a:lnTo>
                <a:lnTo>
                  <a:pt x="2680080" y="136056"/>
                </a:lnTo>
                <a:lnTo>
                  <a:pt x="2642416" y="114085"/>
                </a:lnTo>
                <a:close/>
              </a:path>
              <a:path w="2743835" h="228600">
                <a:moveTo>
                  <a:pt x="2598873" y="88685"/>
                </a:moveTo>
                <a:lnTo>
                  <a:pt x="0" y="88685"/>
                </a:lnTo>
                <a:lnTo>
                  <a:pt x="0" y="139485"/>
                </a:lnTo>
                <a:lnTo>
                  <a:pt x="2598873" y="139485"/>
                </a:lnTo>
                <a:lnTo>
                  <a:pt x="2642416" y="114085"/>
                </a:lnTo>
                <a:lnTo>
                  <a:pt x="2598873" y="88685"/>
                </a:lnTo>
                <a:close/>
              </a:path>
              <a:path w="2743835" h="228600">
                <a:moveTo>
                  <a:pt x="2699800" y="88685"/>
                </a:moveTo>
                <a:lnTo>
                  <a:pt x="2692908" y="88685"/>
                </a:lnTo>
                <a:lnTo>
                  <a:pt x="2692908" y="139485"/>
                </a:lnTo>
                <a:lnTo>
                  <a:pt x="2699800" y="139485"/>
                </a:lnTo>
                <a:lnTo>
                  <a:pt x="2743327" y="114085"/>
                </a:lnTo>
                <a:lnTo>
                  <a:pt x="2699800" y="88685"/>
                </a:lnTo>
                <a:close/>
              </a:path>
              <a:path w="2743835" h="228600">
                <a:moveTo>
                  <a:pt x="2680080" y="92114"/>
                </a:moveTo>
                <a:lnTo>
                  <a:pt x="2642416" y="114085"/>
                </a:lnTo>
                <a:lnTo>
                  <a:pt x="2680080" y="136056"/>
                </a:lnTo>
                <a:lnTo>
                  <a:pt x="2680080" y="92114"/>
                </a:lnTo>
                <a:close/>
              </a:path>
              <a:path w="2743835" h="228600">
                <a:moveTo>
                  <a:pt x="2692908" y="92114"/>
                </a:moveTo>
                <a:lnTo>
                  <a:pt x="2680080" y="92114"/>
                </a:lnTo>
                <a:lnTo>
                  <a:pt x="2680080" y="136056"/>
                </a:lnTo>
                <a:lnTo>
                  <a:pt x="2692908" y="136056"/>
                </a:lnTo>
                <a:lnTo>
                  <a:pt x="2692908" y="92114"/>
                </a:lnTo>
                <a:close/>
              </a:path>
              <a:path w="2743835" h="228600">
                <a:moveTo>
                  <a:pt x="2543754" y="0"/>
                </a:moveTo>
                <a:lnTo>
                  <a:pt x="2534031" y="642"/>
                </a:lnTo>
                <a:lnTo>
                  <a:pt x="2525260" y="4857"/>
                </a:lnTo>
                <a:lnTo>
                  <a:pt x="2518537" y="12358"/>
                </a:lnTo>
                <a:lnTo>
                  <a:pt x="2515322" y="21939"/>
                </a:lnTo>
                <a:lnTo>
                  <a:pt x="2515965" y="31662"/>
                </a:lnTo>
                <a:lnTo>
                  <a:pt x="2520180" y="40433"/>
                </a:lnTo>
                <a:lnTo>
                  <a:pt x="2527680" y="47156"/>
                </a:lnTo>
                <a:lnTo>
                  <a:pt x="2642416" y="114085"/>
                </a:lnTo>
                <a:lnTo>
                  <a:pt x="2680080" y="92114"/>
                </a:lnTo>
                <a:lnTo>
                  <a:pt x="2692908" y="92114"/>
                </a:lnTo>
                <a:lnTo>
                  <a:pt x="2692908" y="88685"/>
                </a:lnTo>
                <a:lnTo>
                  <a:pt x="2699800" y="88685"/>
                </a:lnTo>
                <a:lnTo>
                  <a:pt x="2553335" y="3214"/>
                </a:lnTo>
                <a:lnTo>
                  <a:pt x="2543754" y="0"/>
                </a:lnTo>
                <a:close/>
              </a:path>
            </a:pathLst>
          </a:custGeom>
          <a:solidFill>
            <a:srgbClr val="C00000"/>
          </a:solidFill>
        </p:spPr>
        <p:txBody>
          <a:bodyPr wrap="square" lIns="0" tIns="0" rIns="0" bIns="0" rtlCol="0"/>
          <a:lstStyle/>
          <a:p>
            <a:endParaRPr/>
          </a:p>
        </p:txBody>
      </p:sp>
      <p:sp>
        <p:nvSpPr>
          <p:cNvPr id="21" name="Slide Number Placeholder 20">
            <a:extLst>
              <a:ext uri="{FF2B5EF4-FFF2-40B4-BE49-F238E27FC236}">
                <a16:creationId xmlns:a16="http://schemas.microsoft.com/office/drawing/2014/main" id="{B3004BFC-F853-4FD1-988F-8BE7FB49F93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Cel mai recent folosite (MRU) </a:t>
            </a:r>
          </a:p>
        </p:txBody>
      </p:sp>
      <p:sp>
        <p:nvSpPr>
          <p:cNvPr id="4" name="Content Placeholder 3">
            <a:extLst>
              <a:ext uri="{FF2B5EF4-FFF2-40B4-BE49-F238E27FC236}">
                <a16:creationId xmlns:a16="http://schemas.microsoft.com/office/drawing/2014/main" id="{A2C6AB7F-6709-4CCE-9A93-A607B6909C75}"/>
              </a:ext>
            </a:extLst>
          </p:cNvPr>
          <p:cNvSpPr>
            <a:spLocks noGrp="1"/>
          </p:cNvSpPr>
          <p:nvPr>
            <p:ph idx="1"/>
          </p:nvPr>
        </p:nvSpPr>
        <p:spPr/>
        <p:txBody>
          <a:bodyPr>
            <a:normAutofit/>
          </a:bodyPr>
          <a:lstStyle/>
          <a:p>
            <a:pPr algn="l" rtl="0"/>
            <a:r>
              <a:rPr lang="ro" sz="1800" b="1" i="0" u="none" baseline="0"/>
              <a:t>Deschide/salvează</a:t>
            </a:r>
          </a:p>
          <a:p>
            <a:pPr lvl="1" algn="l" rtl="0">
              <a:tabLst>
                <a:tab pos="1085850" algn="l"/>
              </a:tabLst>
            </a:pPr>
            <a:r>
              <a:rPr lang="ro" sz="1600" b="1" i="0" u="none" baseline="0"/>
              <a:t>XP:</a:t>
            </a:r>
            <a:r>
              <a:rPr lang="ro" sz="1600" b="0" i="0" u="none" baseline="0"/>
              <a:t>	</a:t>
            </a:r>
            <a:r>
              <a:rPr lang="ro" sz="1600" b="1" i="0" u="none" baseline="0">
                <a:solidFill>
                  <a:schemeClr val="accent6">
                    <a:lumMod val="75000"/>
                  </a:schemeClr>
                </a:solidFill>
              </a:rPr>
              <a:t>NTUSER.DAT\Software\Microsoft\Windows\CurrentVersion\Explorer\ </a:t>
            </a:r>
            <a:r>
              <a:rPr lang="ro" sz="1600" b="0" i="0" u="none" baseline="0">
                <a:solidFill>
                  <a:schemeClr val="accent6">
                    <a:lumMod val="75000"/>
                  </a:schemeClr>
                </a:solidFill>
              </a:rPr>
              <a:t>	</a:t>
            </a:r>
            <a:r>
              <a:rPr lang="ro" sz="1600" b="1" i="0" u="none" baseline="0">
                <a:solidFill>
                  <a:schemeClr val="accent6">
                    <a:lumMod val="75000"/>
                  </a:schemeClr>
                </a:solidFill>
              </a:rPr>
              <a:t>ComDlg32\OpenSaveMRU</a:t>
            </a:r>
            <a:endParaRPr lang="ro" sz="1600" dirty="0">
              <a:solidFill>
                <a:schemeClr val="accent6">
                  <a:lumMod val="75000"/>
                </a:schemeClr>
              </a:solidFill>
            </a:endParaRPr>
          </a:p>
          <a:p>
            <a:pPr lvl="1" algn="l" rtl="0">
              <a:tabLst>
                <a:tab pos="1085850" algn="l"/>
              </a:tabLst>
            </a:pPr>
            <a:r>
              <a:rPr lang="ro" sz="1600" b="1" i="0" u="none" baseline="0"/>
              <a:t>Win7:</a:t>
            </a:r>
            <a:r>
              <a:rPr lang="ro" sz="1600" b="0" i="0" u="none" baseline="0"/>
              <a:t>	</a:t>
            </a:r>
            <a:r>
              <a:rPr lang="ro" sz="1600" b="1" i="0" u="none" baseline="0">
                <a:solidFill>
                  <a:schemeClr val="accent6">
                    <a:lumMod val="75000"/>
                  </a:schemeClr>
                </a:solidFill>
              </a:rPr>
              <a:t>NTUSER.DAT\Software\Microsoft\Windows\CurrentVersion\Explorer\ </a:t>
            </a:r>
            <a:r>
              <a:rPr lang="ro" sz="1600" b="0" i="0" u="none" baseline="0">
                <a:solidFill>
                  <a:schemeClr val="accent6">
                    <a:lumMod val="75000"/>
                  </a:schemeClr>
                </a:solidFill>
              </a:rPr>
              <a:t>	</a:t>
            </a:r>
            <a:r>
              <a:rPr lang="ro" sz="1600" b="1" i="0" u="none" baseline="0">
                <a:solidFill>
                  <a:schemeClr val="accent6">
                    <a:lumMod val="75000"/>
                  </a:schemeClr>
                </a:solidFill>
              </a:rPr>
              <a:t>ComDlg32\OpenSavePIDlMRU</a:t>
            </a:r>
            <a:endParaRPr lang="ro" sz="1600" dirty="0">
              <a:solidFill>
                <a:schemeClr val="accent6">
                  <a:lumMod val="75000"/>
                </a:schemeClr>
              </a:solidFill>
            </a:endParaRPr>
          </a:p>
          <a:p>
            <a:pPr algn="l" rtl="0"/>
            <a:r>
              <a:rPr lang="ro" sz="1800" b="1" i="0" u="none" baseline="0"/>
              <a:t>Ultimele vizitate:</a:t>
            </a:r>
          </a:p>
          <a:p>
            <a:pPr lvl="1" algn="l" rtl="0">
              <a:tabLst>
                <a:tab pos="1085850" algn="l"/>
              </a:tabLst>
            </a:pPr>
            <a:r>
              <a:rPr lang="ro" sz="1600" b="1" i="0" u="none" baseline="0"/>
              <a:t>XP:</a:t>
            </a:r>
            <a:r>
              <a:rPr lang="ro" sz="1600" b="0" i="0" u="none" baseline="0"/>
              <a:t>	</a:t>
            </a:r>
            <a:r>
              <a:rPr lang="ro" sz="1600" b="1" i="0" u="none" baseline="0">
                <a:solidFill>
                  <a:schemeClr val="accent6">
                    <a:lumMod val="75000"/>
                  </a:schemeClr>
                </a:solidFill>
              </a:rPr>
              <a:t>NTUSER.DAT\Software\Microsoft\ Windows\CurrentVersion\ Explorer\ </a:t>
            </a:r>
            <a:r>
              <a:rPr lang="ro" sz="1600" b="0" i="0" u="none" baseline="0">
                <a:solidFill>
                  <a:schemeClr val="accent6">
                    <a:lumMod val="75000"/>
                  </a:schemeClr>
                </a:solidFill>
              </a:rPr>
              <a:t>	</a:t>
            </a:r>
            <a:r>
              <a:rPr lang="ro" sz="1600" b="1" i="0" u="none" baseline="0">
                <a:solidFill>
                  <a:schemeClr val="accent6">
                    <a:lumMod val="75000"/>
                  </a:schemeClr>
                </a:solidFill>
              </a:rPr>
              <a:t>ComDlg32\OpenSaveMRU</a:t>
            </a:r>
            <a:endParaRPr lang="ro" sz="1600" dirty="0">
              <a:solidFill>
                <a:schemeClr val="accent6">
                  <a:lumMod val="75000"/>
                </a:schemeClr>
              </a:solidFill>
            </a:endParaRPr>
          </a:p>
          <a:p>
            <a:pPr lvl="1" algn="l" rtl="0">
              <a:tabLst>
                <a:tab pos="1085850" algn="l"/>
              </a:tabLst>
            </a:pPr>
            <a:r>
              <a:rPr lang="ro" sz="1600" b="1" i="0" u="none" baseline="0"/>
              <a:t>Win7:</a:t>
            </a:r>
            <a:r>
              <a:rPr lang="ro" sz="1600" b="0" i="0" u="none" baseline="0"/>
              <a:t>	</a:t>
            </a:r>
            <a:r>
              <a:rPr lang="ro" sz="1600" b="1" i="0" u="none" baseline="0">
                <a:solidFill>
                  <a:schemeClr val="accent6">
                    <a:lumMod val="75000"/>
                  </a:schemeClr>
                </a:solidFill>
              </a:rPr>
              <a:t>NTUSER.DAT\Software\Microsoft\Windows\CurrentVersion\Explorer\ </a:t>
            </a:r>
            <a:r>
              <a:rPr lang="ro" sz="1600" b="0" i="0" u="none" baseline="0">
                <a:solidFill>
                  <a:schemeClr val="accent6">
                    <a:lumMod val="75000"/>
                  </a:schemeClr>
                </a:solidFill>
              </a:rPr>
              <a:t>	</a:t>
            </a:r>
            <a:r>
              <a:rPr lang="ro" sz="1600" b="1" i="0" u="none" baseline="0">
                <a:solidFill>
                  <a:schemeClr val="accent6">
                    <a:lumMod val="75000"/>
                  </a:schemeClr>
                </a:solidFill>
              </a:rPr>
              <a:t>ComDlg32\OpenSavePIDlMRU</a:t>
            </a:r>
            <a:endParaRPr lang="ro" sz="1600" dirty="0">
              <a:solidFill>
                <a:schemeClr val="accent6">
                  <a:lumMod val="75000"/>
                </a:schemeClr>
              </a:solidFill>
            </a:endParaRPr>
          </a:p>
          <a:p>
            <a:pPr algn="l" rtl="0"/>
            <a:r>
              <a:rPr lang="ro" sz="1800" b="1" i="0" u="none" baseline="0"/>
              <a:t>Execută</a:t>
            </a:r>
          </a:p>
          <a:p>
            <a:pPr lvl="1" algn="l" rtl="0">
              <a:buClr>
                <a:schemeClr val="tx1">
                  <a:lumMod val="65000"/>
                  <a:lumOff val="35000"/>
                </a:schemeClr>
              </a:buClr>
            </a:pPr>
            <a:r>
              <a:rPr lang="ro" sz="1600" b="1" i="0" u="none" baseline="0">
                <a:solidFill>
                  <a:schemeClr val="accent6">
                    <a:lumMod val="75000"/>
                  </a:schemeClr>
                </a:solidFill>
              </a:rPr>
              <a:t>NTUSER.DAT\Software\Microsoft\Windows\CurrentVersion\Explorer\RunMRU</a:t>
            </a:r>
            <a:endParaRPr lang="ro" sz="1600" dirty="0">
              <a:solidFill>
                <a:schemeClr val="accent6">
                  <a:lumMod val="75000"/>
                </a:schemeClr>
              </a:solidFill>
            </a:endParaRPr>
          </a:p>
          <a:p>
            <a:pPr algn="l" rtl="0"/>
            <a:r>
              <a:rPr lang="ro" sz="1800" b="1" i="0" u="none" baseline="0"/>
              <a:t>Fișierele Office recente</a:t>
            </a:r>
          </a:p>
          <a:p>
            <a:pPr lvl="1" algn="l" rtl="0">
              <a:buClr>
                <a:schemeClr val="tx1">
                  <a:lumMod val="65000"/>
                  <a:lumOff val="35000"/>
                </a:schemeClr>
              </a:buClr>
            </a:pPr>
            <a:r>
              <a:rPr lang="ro" sz="1600" b="1" i="0" u="none" baseline="0">
                <a:solidFill>
                  <a:schemeClr val="accent6">
                    <a:lumMod val="75000"/>
                  </a:schemeClr>
                </a:solidFill>
              </a:rPr>
              <a:t>NTUSER.DAT\Software\Microsoft\Office\VERSION</a:t>
            </a:r>
            <a:endParaRPr lang="ro" sz="1600" dirty="0">
              <a:solidFill>
                <a:schemeClr val="accent6">
                  <a:lumMod val="75000"/>
                </a:schemeClr>
              </a:solidFill>
            </a:endParaRPr>
          </a:p>
        </p:txBody>
      </p:sp>
      <p:sp>
        <p:nvSpPr>
          <p:cNvPr id="17" name="Slide Number Placeholder 16">
            <a:extLst>
              <a:ext uri="{FF2B5EF4-FFF2-40B4-BE49-F238E27FC236}">
                <a16:creationId xmlns:a16="http://schemas.microsoft.com/office/drawing/2014/main" id="{EEE39E30-8379-401F-88BB-CE01CE574FA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Artefacte Autorun </a:t>
            </a:r>
            <a:endParaRPr lang="ro" dirty="0"/>
          </a:p>
        </p:txBody>
      </p:sp>
      <p:sp>
        <p:nvSpPr>
          <p:cNvPr id="5" name="Content Placeholder 4">
            <a:extLst>
              <a:ext uri="{FF2B5EF4-FFF2-40B4-BE49-F238E27FC236}">
                <a16:creationId xmlns:a16="http://schemas.microsoft.com/office/drawing/2014/main" id="{A51EE5DE-620E-40DF-AB2B-07E8AC6BEE66}"/>
              </a:ext>
            </a:extLst>
          </p:cNvPr>
          <p:cNvSpPr>
            <a:spLocks noGrp="1"/>
          </p:cNvSpPr>
          <p:nvPr>
            <p:ph idx="1"/>
          </p:nvPr>
        </p:nvSpPr>
        <p:spPr/>
        <p:txBody>
          <a:bodyPr/>
          <a:lstStyle/>
          <a:p>
            <a:pPr algn="l" rtl="0"/>
            <a:r>
              <a:rPr lang="ro" b="1" i="0" u="none" baseline="0"/>
              <a:t>Malware-ul eficient ar trebui să fie persistent</a:t>
            </a:r>
          </a:p>
          <a:p>
            <a:pPr algn="l" rtl="0"/>
            <a:r>
              <a:rPr lang="ro" b="1" i="0" u="none" baseline="0"/>
              <a:t>Acestea sunt locații din Registru care permit ca aplicațiile să înceapă fără interacțiunea cu utilizatorul</a:t>
            </a:r>
          </a:p>
          <a:p>
            <a:pPr algn="l" rtl="0"/>
            <a:r>
              <a:rPr lang="ro" b="1" i="0" u="none" baseline="0"/>
              <a:t>Multe dintre acestea încep de la boot</a:t>
            </a:r>
          </a:p>
          <a:p>
            <a:pPr algn="l" rtl="0"/>
            <a:r>
              <a:rPr lang="ro" b="1" i="0" u="none" baseline="0"/>
              <a:t>Număr finit de locații Autostart</a:t>
            </a:r>
          </a:p>
        </p:txBody>
      </p:sp>
      <p:sp>
        <p:nvSpPr>
          <p:cNvPr id="8" name="Slide Number Placeholder 7">
            <a:extLst>
              <a:ext uri="{FF2B5EF4-FFF2-40B4-BE49-F238E27FC236}">
                <a16:creationId xmlns:a16="http://schemas.microsoft.com/office/drawing/2014/main" id="{81D0599C-1053-426A-A1BC-188AC80AF5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778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Artefacte Autorun </a:t>
            </a:r>
            <a:endParaRPr lang="ro" dirty="0"/>
          </a:p>
        </p:txBody>
      </p:sp>
      <p:sp>
        <p:nvSpPr>
          <p:cNvPr id="5" name="Content Placeholder 4">
            <a:extLst>
              <a:ext uri="{FF2B5EF4-FFF2-40B4-BE49-F238E27FC236}">
                <a16:creationId xmlns:a16="http://schemas.microsoft.com/office/drawing/2014/main" id="{FFE1CE7F-6444-460C-A610-1D7EA84715FB}"/>
              </a:ext>
            </a:extLst>
          </p:cNvPr>
          <p:cNvSpPr>
            <a:spLocks noGrp="1"/>
          </p:cNvSpPr>
          <p:nvPr>
            <p:ph idx="1"/>
          </p:nvPr>
        </p:nvSpPr>
        <p:spPr/>
        <p:txBody>
          <a:bodyPr>
            <a:normAutofit/>
          </a:bodyPr>
          <a:lstStyle/>
          <a:p>
            <a:pPr algn="l" rtl="0"/>
            <a:r>
              <a:rPr lang="ro" b="1" i="0" u="none" baseline="0"/>
              <a:t>Locațiile autostart din Registru care sunt solicitate la pornirea sistemului sunt favorizate de autorii malware, deoarece sunt lansate chiar și fără conectarea la sistem</a:t>
            </a:r>
          </a:p>
          <a:p>
            <a:pPr algn="l" rtl="0"/>
            <a:r>
              <a:rPr lang="ro" b="1" i="0" u="none" baseline="0"/>
              <a:t>Înregistrările autorun în HKLM vor începe pentru toți utilizatorii, HKCU va porni numai pentru acel utilizator specific</a:t>
            </a:r>
          </a:p>
          <a:p>
            <a:pPr algn="l" rtl="0"/>
            <a:r>
              <a:rPr lang="ro" b="1" i="0" u="none" baseline="0"/>
              <a:t>O tastă Autorun care începe cu * va rula chiar și atunci când este pornit în modul Safe Mode</a:t>
            </a:r>
          </a:p>
          <a:p>
            <a:pPr algn="l" rtl="0"/>
            <a:r>
              <a:rPr lang="ro" b="1" i="0" u="none" baseline="0"/>
              <a:t>Windows Services este una dintre locațiile în care trebuie să căutați și se găsește în:</a:t>
            </a:r>
          </a:p>
          <a:p>
            <a:pPr lvl="1" algn="l" rtl="0">
              <a:buClr>
                <a:schemeClr val="tx1">
                  <a:lumMod val="65000"/>
                  <a:lumOff val="35000"/>
                </a:schemeClr>
              </a:buClr>
            </a:pPr>
            <a:r>
              <a:rPr lang="ro" b="1" i="0" u="none" baseline="0">
                <a:solidFill>
                  <a:schemeClr val="accent6">
                    <a:lumMod val="75000"/>
                  </a:schemeClr>
                </a:solidFill>
              </a:rPr>
              <a:t>HKLM\System\CurrentControlSet\Services</a:t>
            </a:r>
          </a:p>
          <a:p>
            <a:pPr algn="l" rtl="0"/>
            <a:r>
              <a:rPr lang="ro" b="1" i="0" u="none" baseline="0"/>
              <a:t>Puteți găsi servicii sau drivere instalate de atacator, inclusiv rootkit-uri, care pot fi utile în stabilirea unei cronologii, deoarece aceste taste pot fi sortate pe baza timpilor lor LastWrite</a:t>
            </a:r>
          </a:p>
        </p:txBody>
      </p:sp>
      <p:sp>
        <p:nvSpPr>
          <p:cNvPr id="8" name="Slide Number Placeholder 7">
            <a:extLst>
              <a:ext uri="{FF2B5EF4-FFF2-40B4-BE49-F238E27FC236}">
                <a16:creationId xmlns:a16="http://schemas.microsoft.com/office/drawing/2014/main" id="{B526270A-B32D-45AD-9145-40615C8AF5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124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Artefacte Autorun </a:t>
            </a:r>
            <a:endParaRPr lang="ro" dirty="0"/>
          </a:p>
        </p:txBody>
      </p:sp>
      <p:sp>
        <p:nvSpPr>
          <p:cNvPr id="7" name="Content Placeholder 6">
            <a:extLst>
              <a:ext uri="{FF2B5EF4-FFF2-40B4-BE49-F238E27FC236}">
                <a16:creationId xmlns:a16="http://schemas.microsoft.com/office/drawing/2014/main" id="{F8885882-0843-4CED-A124-926BEDF274DE}"/>
              </a:ext>
            </a:extLst>
          </p:cNvPr>
          <p:cNvSpPr>
            <a:spLocks noGrp="1"/>
          </p:cNvSpPr>
          <p:nvPr>
            <p:ph idx="1"/>
          </p:nvPr>
        </p:nvSpPr>
        <p:spPr/>
        <p:txBody>
          <a:bodyPr>
            <a:normAutofit/>
          </a:bodyPr>
          <a:lstStyle/>
          <a:p>
            <a:pPr algn="l" rtl="0"/>
            <a:r>
              <a:rPr lang="ro" b="1" i="0" u="none" baseline="0"/>
              <a:t>MSConfig va afișa unele dintre aplicațiile setate să ruleze la pornire, împreună cu cheile de registry asociate</a:t>
            </a:r>
          </a:p>
          <a:p>
            <a:endParaRPr lang="ro" dirty="0"/>
          </a:p>
          <a:p>
            <a:endParaRPr lang="ro" dirty="0"/>
          </a:p>
          <a:p>
            <a:endParaRPr lang="ro" dirty="0"/>
          </a:p>
          <a:p>
            <a:endParaRPr lang="ro" dirty="0"/>
          </a:p>
          <a:p>
            <a:endParaRPr lang="ro" dirty="0"/>
          </a:p>
          <a:p>
            <a:endParaRPr lang="ro" dirty="0"/>
          </a:p>
          <a:p>
            <a:endParaRPr lang="ro" dirty="0"/>
          </a:p>
          <a:p>
            <a:endParaRPr lang="ro" dirty="0"/>
          </a:p>
          <a:p>
            <a:pPr algn="l" rtl="0"/>
            <a:r>
              <a:rPr lang="ro" b="1" i="0" u="none" baseline="0"/>
              <a:t>În coloana locației, sunt reprezentate HKLM și HKCU</a:t>
            </a:r>
          </a:p>
        </p:txBody>
      </p:sp>
      <p:sp>
        <p:nvSpPr>
          <p:cNvPr id="5" name="object 5"/>
          <p:cNvSpPr/>
          <p:nvPr/>
        </p:nvSpPr>
        <p:spPr>
          <a:xfrm>
            <a:off x="2299716" y="2133835"/>
            <a:ext cx="4544567" cy="2971800"/>
          </a:xfrm>
          <a:prstGeom prst="rect">
            <a:avLst/>
          </a:prstGeom>
          <a:blipFill>
            <a:blip r:embed="rId2" cstate="print"/>
            <a:stretch>
              <a:fillRect/>
            </a:stretch>
          </a:blipFill>
          <a:ln>
            <a:solidFill>
              <a:schemeClr val="tx1"/>
            </a:solidFill>
          </a:ln>
        </p:spPr>
        <p:txBody>
          <a:bodyPr wrap="square" lIns="0" tIns="0" rIns="0" bIns="0" rtlCol="0"/>
          <a:lstStyle/>
          <a:p>
            <a:endParaRPr/>
          </a:p>
        </p:txBody>
      </p:sp>
      <p:sp>
        <p:nvSpPr>
          <p:cNvPr id="12" name="Slide Number Placeholder 11">
            <a:extLst>
              <a:ext uri="{FF2B5EF4-FFF2-40B4-BE49-F238E27FC236}">
                <a16:creationId xmlns:a16="http://schemas.microsoft.com/office/drawing/2014/main" id="{68B25CE5-BB5C-4DAF-AD3D-644323E26E4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3497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Artefacte Autorun </a:t>
            </a:r>
            <a:endParaRPr lang="ro" dirty="0"/>
          </a:p>
        </p:txBody>
      </p:sp>
      <p:sp>
        <p:nvSpPr>
          <p:cNvPr id="6" name="Content Placeholder 5">
            <a:extLst>
              <a:ext uri="{FF2B5EF4-FFF2-40B4-BE49-F238E27FC236}">
                <a16:creationId xmlns:a16="http://schemas.microsoft.com/office/drawing/2014/main" id="{3FBC7F2D-2FC5-47F4-9C46-14CE6D86D04B}"/>
              </a:ext>
            </a:extLst>
          </p:cNvPr>
          <p:cNvSpPr>
            <a:spLocks noGrp="1"/>
          </p:cNvSpPr>
          <p:nvPr>
            <p:ph idx="1"/>
          </p:nvPr>
        </p:nvSpPr>
        <p:spPr/>
        <p:txBody>
          <a:bodyPr/>
          <a:lstStyle/>
          <a:p>
            <a:pPr algn="l" rtl="0"/>
            <a:r>
              <a:rPr lang="ro" b="1" i="0" u="none" baseline="0"/>
              <a:t>Atunci când un utilizator se conectează, sunt accesatecheile autorun și sunt executate aplicațiile specificate </a:t>
            </a:r>
          </a:p>
          <a:p>
            <a:pPr algn="l" rtl="0"/>
            <a:r>
              <a:rPr lang="ro" b="1" i="0" u="none" baseline="0"/>
              <a:t>Examples:</a:t>
            </a:r>
          </a:p>
          <a:p>
            <a:pPr lvl="1" algn="l" rtl="0">
              <a:buClr>
                <a:schemeClr val="tx1">
                  <a:lumMod val="65000"/>
                  <a:lumOff val="35000"/>
                </a:schemeClr>
              </a:buClr>
            </a:pPr>
            <a:r>
              <a:rPr lang="ro" b="1" i="0" u="none" baseline="0">
                <a:solidFill>
                  <a:schemeClr val="accent6">
                    <a:lumMod val="75000"/>
                  </a:schemeClr>
                </a:solidFill>
              </a:rPr>
              <a:t>HKLM\Software\Microsoft\Windows\CurrentVersion\RunOnce</a:t>
            </a:r>
            <a:endParaRPr lang="ro" dirty="0">
              <a:solidFill>
                <a:schemeClr val="accent6">
                  <a:lumMod val="75000"/>
                </a:schemeClr>
              </a:solidFill>
            </a:endParaRPr>
          </a:p>
          <a:p>
            <a:pPr lvl="1" algn="l" rtl="0">
              <a:buClr>
                <a:schemeClr val="tx1">
                  <a:lumMod val="65000"/>
                  <a:lumOff val="35000"/>
                </a:schemeClr>
              </a:buClr>
            </a:pPr>
            <a:r>
              <a:rPr lang="ro" b="1" i="0" u="none" baseline="0">
                <a:solidFill>
                  <a:schemeClr val="accent6">
                    <a:lumMod val="75000"/>
                  </a:schemeClr>
                </a:solidFill>
              </a:rPr>
              <a:t>HKLM\Software\Microsoft\Windows\CurrentVersion\Policies\Explorer\Run</a:t>
            </a:r>
          </a:p>
          <a:p>
            <a:pPr lvl="1" algn="l" rtl="0">
              <a:buClr>
                <a:schemeClr val="tx1">
                  <a:lumMod val="65000"/>
                  <a:lumOff val="35000"/>
                </a:schemeClr>
              </a:buClr>
            </a:pPr>
            <a:r>
              <a:rPr lang="ro" b="1" i="0" u="none" baseline="0">
                <a:solidFill>
                  <a:schemeClr val="accent6">
                    <a:lumMod val="75000"/>
                  </a:schemeClr>
                </a:solidFill>
              </a:rPr>
              <a:t>HKLM\Software\Microsoft\Windows\CurrentVersion\Run</a:t>
            </a:r>
          </a:p>
          <a:p>
            <a:pPr lvl="1" algn="l" rtl="0">
              <a:buClr>
                <a:schemeClr val="tx1">
                  <a:lumMod val="65000"/>
                  <a:lumOff val="35000"/>
                </a:schemeClr>
              </a:buClr>
            </a:pPr>
            <a:r>
              <a:rPr lang="ro" b="1" i="0" u="none" baseline="0">
                <a:solidFill>
                  <a:schemeClr val="accent6">
                    <a:lumMod val="75000"/>
                  </a:schemeClr>
                </a:solidFill>
              </a:rPr>
              <a:t>HKCU\Software\Microsoft\Windows NT\CurrentVersion\Windows\Run</a:t>
            </a:r>
          </a:p>
          <a:p>
            <a:pPr algn="l" rtl="0"/>
            <a:r>
              <a:rPr lang="ro" b="1" i="0" u="none" baseline="0"/>
              <a:t>There are also user activity autorun locations which execute an application when a specific action is carried out, such as opening Internet Explorer</a:t>
            </a:r>
          </a:p>
        </p:txBody>
      </p:sp>
      <p:sp>
        <p:nvSpPr>
          <p:cNvPr id="11" name="Slide Number Placeholder 10">
            <a:extLst>
              <a:ext uri="{FF2B5EF4-FFF2-40B4-BE49-F238E27FC236}">
                <a16:creationId xmlns:a16="http://schemas.microsoft.com/office/drawing/2014/main" id="{147E372D-1A17-466D-A23D-0E922901BC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5650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Analiza fișierelor pornite automat</a:t>
            </a:r>
            <a:endParaRPr lang="ro" dirty="0"/>
          </a:p>
        </p:txBody>
      </p:sp>
      <p:sp>
        <p:nvSpPr>
          <p:cNvPr id="5" name="Content Placeholder 4">
            <a:extLst>
              <a:ext uri="{FF2B5EF4-FFF2-40B4-BE49-F238E27FC236}">
                <a16:creationId xmlns:a16="http://schemas.microsoft.com/office/drawing/2014/main" id="{BC83CC34-6278-4D4E-844B-C85D2C9019B7}"/>
              </a:ext>
            </a:extLst>
          </p:cNvPr>
          <p:cNvSpPr>
            <a:spLocks noGrp="1"/>
          </p:cNvSpPr>
          <p:nvPr>
            <p:ph idx="1"/>
          </p:nvPr>
        </p:nvSpPr>
        <p:spPr/>
        <p:txBody>
          <a:bodyPr/>
          <a:lstStyle/>
          <a:p>
            <a:pPr algn="l" rtl="0"/>
            <a:r>
              <a:rPr lang="ro" b="1" i="0" u="none" baseline="0"/>
              <a:t>Instrumente precum  RegRipper și Sysinternals’ Autoruns pot fi folosite pentru a extrage locațiile autorun</a:t>
            </a:r>
          </a:p>
          <a:p>
            <a:pPr algn="l" rtl="0"/>
            <a:r>
              <a:rPr lang="ro" b="1" i="0" u="none" baseline="0"/>
              <a:t>Metodă utilă de identificare a potențialului program malware pe un sistem</a:t>
            </a:r>
          </a:p>
          <a:p>
            <a:endParaRPr lang="ro" dirty="0"/>
          </a:p>
        </p:txBody>
      </p:sp>
      <p:sp>
        <p:nvSpPr>
          <p:cNvPr id="10" name="Slide Number Placeholder 9">
            <a:extLst>
              <a:ext uri="{FF2B5EF4-FFF2-40B4-BE49-F238E27FC236}">
                <a16:creationId xmlns:a16="http://schemas.microsoft.com/office/drawing/2014/main" id="{654D874E-21B6-4A7A-9805-B2E6757B989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832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RegRipper</a:t>
            </a:r>
            <a:endParaRPr lang="ro" dirty="0"/>
          </a:p>
        </p:txBody>
      </p:sp>
      <p:sp>
        <p:nvSpPr>
          <p:cNvPr id="5" name="Content Placeholder 4">
            <a:extLst>
              <a:ext uri="{FF2B5EF4-FFF2-40B4-BE49-F238E27FC236}">
                <a16:creationId xmlns:a16="http://schemas.microsoft.com/office/drawing/2014/main" id="{151A439C-B7C8-42B2-8E05-B3A0DF3822FF}"/>
              </a:ext>
            </a:extLst>
          </p:cNvPr>
          <p:cNvSpPr>
            <a:spLocks noGrp="1"/>
          </p:cNvSpPr>
          <p:nvPr>
            <p:ph idx="1"/>
          </p:nvPr>
        </p:nvSpPr>
        <p:spPr/>
        <p:txBody>
          <a:bodyPr/>
          <a:lstStyle/>
          <a:p>
            <a:pPr algn="l" rtl="0"/>
            <a:r>
              <a:rPr lang="ro" b="1" i="0" u="none" baseline="0"/>
              <a:t>Un instrument care extrage automat valorile cheie ale Registrului, în timp ce traduce non-ASCII și datele binare </a:t>
            </a:r>
          </a:p>
          <a:p>
            <a:pPr algn="l" rtl="0"/>
            <a:r>
              <a:rPr lang="ro" b="1" i="0" u="none" baseline="0"/>
              <a:t>Poate analiza fiecare fișier de registru, și anume SYSTEM, SOFTWARE, NTUSER, SAM, SECURITY, UsrClass</a:t>
            </a:r>
            <a:endParaRPr lang="ro" dirty="0"/>
          </a:p>
          <a:p>
            <a:pPr algn="l" rtl="0"/>
            <a:r>
              <a:rPr lang="ro" b="1" i="0" u="none" baseline="0"/>
              <a:t>Oferă o interfață grafică care să indice spre urnele sursă și folderele de destinație pentru ieșire</a:t>
            </a:r>
          </a:p>
          <a:p>
            <a:pPr algn="l" rtl="0"/>
            <a:r>
              <a:rPr lang="ro" b="1" i="0" u="none" baseline="0"/>
              <a:t>Extrage valorile temporale asociate</a:t>
            </a:r>
          </a:p>
          <a:p>
            <a:pPr algn="l" rtl="0"/>
            <a:r>
              <a:rPr lang="ro" b="1" i="0" u="none" baseline="0"/>
              <a:t>Rezultatul este un raport bazat pe text, în care pot fi căutate șirurile dorite</a:t>
            </a:r>
          </a:p>
          <a:p>
            <a:pPr algn="l" rtl="0"/>
            <a:r>
              <a:rPr lang="ro" b="1" i="0" u="none" baseline="0"/>
              <a:t>Proiectat pentru a lucra cu stupi offline, cum ar fi cei obținuti dintr-o imagine criminalistică</a:t>
            </a:r>
          </a:p>
          <a:p>
            <a:pPr algn="l" rtl="0"/>
            <a:r>
              <a:rPr lang="ro" b="1" i="0" u="none" baseline="0"/>
              <a:t>Pluginurile sunt în continuu curs de elaborare pentru extragerea datelor noi</a:t>
            </a:r>
          </a:p>
        </p:txBody>
      </p:sp>
      <p:sp>
        <p:nvSpPr>
          <p:cNvPr id="10" name="Slide Number Placeholder 9">
            <a:extLst>
              <a:ext uri="{FF2B5EF4-FFF2-40B4-BE49-F238E27FC236}">
                <a16:creationId xmlns:a16="http://schemas.microsoft.com/office/drawing/2014/main" id="{E00E2AE9-F604-42C6-9FD4-83BCB94CE0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437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RegRipper</a:t>
            </a:r>
            <a:endParaRPr lang="ro" dirty="0"/>
          </a:p>
        </p:txBody>
      </p:sp>
      <p:sp>
        <p:nvSpPr>
          <p:cNvPr id="7" name="Slide Number Placeholder 6">
            <a:extLst>
              <a:ext uri="{FF2B5EF4-FFF2-40B4-BE49-F238E27FC236}">
                <a16:creationId xmlns:a16="http://schemas.microsoft.com/office/drawing/2014/main" id="{E7C941A6-B285-44D0-B44D-5BC935298F9C}"/>
              </a:ext>
            </a:extLst>
          </p:cNvPr>
          <p:cNvSpPr>
            <a:spLocks noGrp="1"/>
          </p:cNvSpPr>
          <p:nvPr>
            <p:ph type="sldNum" sz="quarter" idx="12"/>
          </p:nvPr>
        </p:nvSpPr>
        <p:spPr/>
        <p:txBody>
          <a:bodyPr/>
          <a:lstStyle/>
          <a:p>
            <a:pPr lvl="0" algn="r" rtl="0"/>
            <a:fld id="{AE41A4C1-1F66-42BA-B70C-1476E553603D}" type="slidenum">
              <a:rPr/>
              <a:pPr lvl="0" algn="r" rtl="0"/>
              <a:t>18</a:t>
            </a:fld>
            <a:endParaRPr lang="ro" noProof="0"/>
          </a:p>
        </p:txBody>
      </p:sp>
      <p:sp>
        <p:nvSpPr>
          <p:cNvPr id="3" name="object 3"/>
          <p:cNvSpPr/>
          <p:nvPr/>
        </p:nvSpPr>
        <p:spPr>
          <a:xfrm>
            <a:off x="1833626" y="1371600"/>
            <a:ext cx="5486400" cy="4578096"/>
          </a:xfrm>
          <a:prstGeom prst="rect">
            <a:avLst/>
          </a:prstGeom>
          <a:blipFill>
            <a:blip r:embed="rId2" cstate="print"/>
            <a:stretch>
              <a:fillRect/>
            </a:stretch>
          </a:blipFill>
          <a:ln>
            <a:solidFill>
              <a:schemeClr val="tx1"/>
            </a:solidFill>
          </a:ln>
        </p:spPr>
        <p:txBody>
          <a:bodyPr wrap="square" lIns="0" tIns="0" rIns="0" bIns="0" rtlCol="0"/>
          <a:lstStyle/>
          <a:p>
            <a:endParaRPr/>
          </a:p>
        </p:txBody>
      </p:sp>
      <p:sp>
        <p:nvSpPr>
          <p:cNvPr id="4" name="object 4"/>
          <p:cNvSpPr/>
          <p:nvPr/>
        </p:nvSpPr>
        <p:spPr>
          <a:xfrm>
            <a:off x="1828800" y="1366838"/>
            <a:ext cx="5495925" cy="4587875"/>
          </a:xfrm>
          <a:custGeom>
            <a:avLst/>
            <a:gdLst/>
            <a:ahLst/>
            <a:cxnLst/>
            <a:rect l="l" t="t" r="r" b="b"/>
            <a:pathLst>
              <a:path w="5495925" h="4587875">
                <a:moveTo>
                  <a:pt x="0" y="4587621"/>
                </a:moveTo>
                <a:lnTo>
                  <a:pt x="5495925" y="4587621"/>
                </a:lnTo>
                <a:lnTo>
                  <a:pt x="5495925" y="0"/>
                </a:lnTo>
                <a:lnTo>
                  <a:pt x="0" y="0"/>
                </a:lnTo>
                <a:lnTo>
                  <a:pt x="0" y="4587621"/>
                </a:lnTo>
                <a:close/>
              </a:path>
            </a:pathLst>
          </a:custGeom>
          <a:ln w="9525">
            <a:solidFill>
              <a:srgbClr val="D9D9D9"/>
            </a:solidFill>
          </a:ln>
        </p:spPr>
        <p:txBody>
          <a:bodyPr wrap="square" lIns="0" tIns="0" rIns="0" bIns="0" rtlCol="0"/>
          <a:lstStyle/>
          <a:p>
            <a:endParaRPr/>
          </a:p>
        </p:txBody>
      </p:sp>
    </p:spTree>
    <p:extLst>
      <p:ext uri="{BB962C8B-B14F-4D97-AF65-F5344CB8AC3E}">
        <p14:creationId xmlns:p14="http://schemas.microsoft.com/office/powerpoint/2010/main" val="1782752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RegRipper</a:t>
            </a:r>
            <a:endParaRPr lang="ro" dirty="0"/>
          </a:p>
        </p:txBody>
      </p:sp>
      <p:sp>
        <p:nvSpPr>
          <p:cNvPr id="3" name="object 3"/>
          <p:cNvSpPr>
            <a:spLocks noChangeAspect="1"/>
          </p:cNvSpPr>
          <p:nvPr/>
        </p:nvSpPr>
        <p:spPr>
          <a:xfrm>
            <a:off x="731520" y="1262136"/>
            <a:ext cx="7680960" cy="4582998"/>
          </a:xfrm>
          <a:prstGeom prst="rect">
            <a:avLst/>
          </a:prstGeom>
          <a:blipFill>
            <a:blip r:embed="rId2" cstate="print"/>
            <a:stretch>
              <a:fillRect/>
            </a:stretch>
          </a:blipFill>
          <a:ln>
            <a:solidFill>
              <a:schemeClr val="tx1"/>
            </a:solidFill>
          </a:ln>
        </p:spPr>
        <p:txBody>
          <a:bodyPr wrap="square" lIns="0" tIns="0" rIns="0" bIns="0" rtlCol="0"/>
          <a:lstStyle/>
          <a:p>
            <a:endParaRPr/>
          </a:p>
        </p:txBody>
      </p:sp>
      <p:sp>
        <p:nvSpPr>
          <p:cNvPr id="6" name="Slide Number Placeholder 5">
            <a:extLst>
              <a:ext uri="{FF2B5EF4-FFF2-40B4-BE49-F238E27FC236}">
                <a16:creationId xmlns:a16="http://schemas.microsoft.com/office/drawing/2014/main" id="{FF905232-CEAF-431F-9F35-AD677741A33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3956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Registrul Windows</a:t>
            </a:r>
            <a:endParaRPr lang="ro" dirty="0"/>
          </a:p>
        </p:txBody>
      </p:sp>
      <p:sp>
        <p:nvSpPr>
          <p:cNvPr id="7" name="Content Placeholder 6">
            <a:extLst>
              <a:ext uri="{FF2B5EF4-FFF2-40B4-BE49-F238E27FC236}">
                <a16:creationId xmlns:a16="http://schemas.microsoft.com/office/drawing/2014/main" id="{94AA98F8-21CF-4DFA-AF4A-160F97234014}"/>
              </a:ext>
            </a:extLst>
          </p:cNvPr>
          <p:cNvSpPr>
            <a:spLocks noGrp="1"/>
          </p:cNvSpPr>
          <p:nvPr>
            <p:ph idx="1"/>
          </p:nvPr>
        </p:nvSpPr>
        <p:spPr/>
        <p:txBody>
          <a:bodyPr/>
          <a:lstStyle/>
          <a:p>
            <a:pPr algn="l" rtl="0"/>
            <a:r>
              <a:rPr lang="ro" b="1" i="0" u="none" baseline="0"/>
              <a:t>Baze de date ierarhice care stochează configurațiile pentru aplicații, dispozitive hardware și utilizatori</a:t>
            </a:r>
          </a:p>
          <a:p>
            <a:pPr algn="l" rtl="0"/>
            <a:r>
              <a:rPr lang="ro" b="1" i="0" u="none" baseline="0"/>
              <a:t>Permite crearea unui repozitoriu central pentru date într-un format standardizat</a:t>
            </a:r>
          </a:p>
          <a:p>
            <a:pPr algn="l" rtl="0"/>
            <a:r>
              <a:rPr lang="ro" b="1" i="0" u="none" baseline="0"/>
              <a:t>Compusă din chei și valori găsite în stupi logici:</a:t>
            </a:r>
          </a:p>
          <a:p>
            <a:endParaRPr lang="ro" dirty="0"/>
          </a:p>
        </p:txBody>
      </p:sp>
      <p:sp>
        <p:nvSpPr>
          <p:cNvPr id="4" name="object 4"/>
          <p:cNvSpPr txBox="1"/>
          <p:nvPr/>
        </p:nvSpPr>
        <p:spPr>
          <a:xfrm>
            <a:off x="561975" y="4819236"/>
            <a:ext cx="8153400" cy="1000274"/>
          </a:xfrm>
          <a:prstGeom prst="rect">
            <a:avLst/>
          </a:prstGeom>
        </p:spPr>
        <p:txBody>
          <a:bodyPr vert="horz" wrap="square" lIns="0" tIns="0" rIns="0" bIns="0" rtlCol="0">
            <a:spAutoFit/>
          </a:bodyPr>
          <a:lstStyle/>
          <a:p>
            <a:pPr marL="228600" indent="-228600" algn="l" defTabSz="685800" rtl="0">
              <a:spcAft>
                <a:spcPts val="600"/>
              </a:spcAft>
              <a:buClr>
                <a:schemeClr val="tx2">
                  <a:lumMod val="50000"/>
                </a:schemeClr>
              </a:buClr>
              <a:buSzPct val="100000"/>
              <a:buFont typeface="Arial" panose="020B0604020202020204" pitchFamily="34" charset="0"/>
              <a:buChar char="•"/>
              <a:tabLst>
                <a:tab pos="354965" algn="l"/>
                <a:tab pos="355600" algn="l"/>
              </a:tabLst>
            </a:pPr>
            <a:r>
              <a:rPr lang="ro" sz="2000" b="1" i="0" u="none" baseline="0">
                <a:solidFill>
                  <a:srgbClr val="082040"/>
                </a:solidFill>
                <a:latin typeface="Arial" panose="020B0604020202020204" pitchFamily="34" charset="0"/>
                <a:cs typeface="Arial" panose="020B0604020202020204" pitchFamily="34" charset="0"/>
              </a:rPr>
              <a:t>Registrul stochează doar ultimele perioade scrise pentru chei</a:t>
            </a:r>
          </a:p>
          <a:p>
            <a:pPr marL="228600" marR="5080" indent="-228600" algn="l" defTabSz="685800" rtl="0">
              <a:spcAft>
                <a:spcPts val="600"/>
              </a:spcAft>
              <a:buClr>
                <a:schemeClr val="tx2">
                  <a:lumMod val="50000"/>
                </a:schemeClr>
              </a:buClr>
              <a:buSzPct val="100000"/>
              <a:buFont typeface="Arial" panose="020B0604020202020204" pitchFamily="34" charset="0"/>
              <a:buChar char="•"/>
              <a:tabLst>
                <a:tab pos="354965" algn="l"/>
                <a:tab pos="355600" algn="l"/>
              </a:tabLst>
            </a:pPr>
            <a:r>
              <a:rPr lang="ro" sz="2000" b="1" i="0" u="none" baseline="0">
                <a:solidFill>
                  <a:srgbClr val="082040"/>
                </a:solidFill>
                <a:latin typeface="Arial" panose="020B0604020202020204" pitchFamily="34" charset="0"/>
                <a:cs typeface="Arial" panose="020B0604020202020204" pitchFamily="34" charset="0"/>
              </a:rPr>
              <a:t>Ar putea fi găsite artefacte de intruziune, inclusiv existența și executarea de malware pe un sistem</a:t>
            </a:r>
          </a:p>
        </p:txBody>
      </p:sp>
      <p:sp>
        <p:nvSpPr>
          <p:cNvPr id="5" name="object 5"/>
          <p:cNvSpPr>
            <a:spLocks noChangeAspect="1"/>
          </p:cNvSpPr>
          <p:nvPr/>
        </p:nvSpPr>
        <p:spPr>
          <a:xfrm>
            <a:off x="2926080" y="3090378"/>
            <a:ext cx="2865120" cy="1659777"/>
          </a:xfrm>
          <a:prstGeom prst="rect">
            <a:avLst/>
          </a:prstGeom>
          <a:blipFill>
            <a:blip r:embed="rId2" cstate="print"/>
            <a:stretch>
              <a:fillRect/>
            </a:stretch>
          </a:blipFill>
          <a:ln>
            <a:solidFill>
              <a:schemeClr val="tx1"/>
            </a:solidFill>
          </a:ln>
        </p:spPr>
        <p:txBody>
          <a:bodyPr wrap="square" lIns="0" tIns="0" rIns="0" bIns="0" rtlCol="0"/>
          <a:lstStyle/>
          <a:p>
            <a:endParaRPr/>
          </a:p>
        </p:txBody>
      </p:sp>
      <p:sp>
        <p:nvSpPr>
          <p:cNvPr id="12" name="Slide Number Placeholder 11">
            <a:extLst>
              <a:ext uri="{FF2B5EF4-FFF2-40B4-BE49-F238E27FC236}">
                <a16:creationId xmlns:a16="http://schemas.microsoft.com/office/drawing/2014/main" id="{512E5F6A-FF5A-4F21-9058-4663A0A3E0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Sysinternals’ Autoruns</a:t>
            </a:r>
            <a:endParaRPr lang="ro" dirty="0"/>
          </a:p>
        </p:txBody>
      </p:sp>
      <p:sp>
        <p:nvSpPr>
          <p:cNvPr id="7" name="Content Placeholder 6">
            <a:extLst>
              <a:ext uri="{FF2B5EF4-FFF2-40B4-BE49-F238E27FC236}">
                <a16:creationId xmlns:a16="http://schemas.microsoft.com/office/drawing/2014/main" id="{E09F3E90-9A82-4D0F-9D70-DD6A7B96692D}"/>
              </a:ext>
            </a:extLst>
          </p:cNvPr>
          <p:cNvSpPr>
            <a:spLocks noGrp="1"/>
          </p:cNvSpPr>
          <p:nvPr>
            <p:ph idx="1"/>
          </p:nvPr>
        </p:nvSpPr>
        <p:spPr/>
        <p:txBody>
          <a:bodyPr/>
          <a:lstStyle/>
          <a:p>
            <a:pPr algn="l" rtl="0"/>
            <a:r>
              <a:rPr lang="ro" b="1" i="0" u="none" baseline="0"/>
              <a:t>Instrument Microsoft</a:t>
            </a:r>
          </a:p>
          <a:p>
            <a:pPr algn="l" rtl="0"/>
            <a:r>
              <a:rPr lang="ro" b="1" i="0" u="none" baseline="0"/>
              <a:t>Afișează locațiile autorun din Registru</a:t>
            </a:r>
          </a:p>
          <a:p>
            <a:pPr algn="l" rtl="0"/>
            <a:r>
              <a:rPr lang="ro" b="1" i="0" u="none" baseline="0"/>
              <a:t>Locațiile sunt actualizate de Microsoft</a:t>
            </a:r>
          </a:p>
        </p:txBody>
      </p:sp>
      <p:sp>
        <p:nvSpPr>
          <p:cNvPr id="4" name="object 4"/>
          <p:cNvSpPr/>
          <p:nvPr/>
        </p:nvSpPr>
        <p:spPr>
          <a:xfrm>
            <a:off x="882142" y="2819400"/>
            <a:ext cx="7385558" cy="2819400"/>
          </a:xfrm>
          <a:prstGeom prst="rect">
            <a:avLst/>
          </a:prstGeom>
          <a:blipFill>
            <a:blip r:embed="rId2" cstate="print"/>
            <a:stretch>
              <a:fillRect/>
            </a:stretch>
          </a:blipFill>
          <a:ln>
            <a:solidFill>
              <a:schemeClr val="tx1"/>
            </a:solidFill>
          </a:ln>
        </p:spPr>
        <p:txBody>
          <a:bodyPr wrap="square" lIns="0" tIns="0" rIns="0" bIns="0" rtlCol="0"/>
          <a:lstStyle/>
          <a:p>
            <a:endParaRPr/>
          </a:p>
        </p:txBody>
      </p:sp>
      <p:sp>
        <p:nvSpPr>
          <p:cNvPr id="10" name="Slide Number Placeholder 9">
            <a:extLst>
              <a:ext uri="{FF2B5EF4-FFF2-40B4-BE49-F238E27FC236}">
                <a16:creationId xmlns:a16="http://schemas.microsoft.com/office/drawing/2014/main" id="{8F8C0119-49ED-4294-B96C-ABC406AC32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1425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Fișierele pornite automat</a:t>
            </a:r>
            <a:endParaRPr lang="ro"/>
          </a:p>
        </p:txBody>
      </p:sp>
      <p:sp>
        <p:nvSpPr>
          <p:cNvPr id="6" name="Content Placeholder 5">
            <a:extLst>
              <a:ext uri="{FF2B5EF4-FFF2-40B4-BE49-F238E27FC236}">
                <a16:creationId xmlns:a16="http://schemas.microsoft.com/office/drawing/2014/main" id="{AA45422D-465D-49CE-809C-C2B5346DC494}"/>
              </a:ext>
            </a:extLst>
          </p:cNvPr>
          <p:cNvSpPr>
            <a:spLocks noGrp="1"/>
          </p:cNvSpPr>
          <p:nvPr>
            <p:ph idx="1"/>
          </p:nvPr>
        </p:nvSpPr>
        <p:spPr/>
        <p:txBody>
          <a:bodyPr/>
          <a:lstStyle/>
          <a:p>
            <a:pPr algn="l" rtl="0"/>
            <a:r>
              <a:rPr lang="ro" b="1" i="0" u="none" baseline="0"/>
              <a:t>Această captură de ecran afișează elementele pe care Autorun le folosește atunci când se execută Internet Explorer, cum ar fi rowser Helper Objects (BHO), care pot fi utile în identificarea artefactelor malware</a:t>
            </a:r>
          </a:p>
          <a:p>
            <a:endParaRPr lang="ro" dirty="0"/>
          </a:p>
        </p:txBody>
      </p:sp>
      <p:sp>
        <p:nvSpPr>
          <p:cNvPr id="9" name="Slide Number Placeholder 8">
            <a:extLst>
              <a:ext uri="{FF2B5EF4-FFF2-40B4-BE49-F238E27FC236}">
                <a16:creationId xmlns:a16="http://schemas.microsoft.com/office/drawing/2014/main" id="{27E8579C-9DAE-4855-87CF-5CFFEE01E575}"/>
              </a:ext>
            </a:extLst>
          </p:cNvPr>
          <p:cNvSpPr>
            <a:spLocks noGrp="1"/>
          </p:cNvSpPr>
          <p:nvPr>
            <p:ph type="sldNum" sz="quarter" idx="12"/>
          </p:nvPr>
        </p:nvSpPr>
        <p:spPr/>
        <p:txBody>
          <a:bodyPr/>
          <a:lstStyle/>
          <a:p>
            <a:pPr lvl="0" algn="r" rtl="0"/>
            <a:fld id="{AE41A4C1-1F66-42BA-B70C-1476E553603D}" type="slidenum">
              <a:rPr/>
              <a:pPr lvl="0" algn="r" rtl="0"/>
              <a:t>21</a:t>
            </a:fld>
            <a:endParaRPr lang="ro" noProof="0"/>
          </a:p>
        </p:txBody>
      </p:sp>
      <p:sp>
        <p:nvSpPr>
          <p:cNvPr id="4" name="object 4"/>
          <p:cNvSpPr/>
          <p:nvPr/>
        </p:nvSpPr>
        <p:spPr>
          <a:xfrm>
            <a:off x="816357" y="2514600"/>
            <a:ext cx="7518018" cy="3276600"/>
          </a:xfrm>
          <a:prstGeom prst="rect">
            <a:avLst/>
          </a:prstGeom>
          <a:blipFill>
            <a:blip r:embed="rId2" cstate="print"/>
            <a:stretch>
              <a:fillRect/>
            </a:stretch>
          </a:blipFill>
          <a:ln>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1153631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ro" b="1" i="0" u="none" baseline="0"/>
              <a:t>Artefacte de execuție </a:t>
            </a:r>
            <a:r>
              <a:rPr lang="ro" b="0" i="0" u="none" baseline="0"/>
              <a:t>	</a:t>
            </a:r>
            <a:endParaRPr lang="ro" dirty="0"/>
          </a:p>
        </p:txBody>
      </p:sp>
      <p:sp>
        <p:nvSpPr>
          <p:cNvPr id="4" name="Content Placeholder 3">
            <a:extLst>
              <a:ext uri="{FF2B5EF4-FFF2-40B4-BE49-F238E27FC236}">
                <a16:creationId xmlns:a16="http://schemas.microsoft.com/office/drawing/2014/main" id="{89C2325C-C8CA-4080-A3E2-E6F99A7C39DB}"/>
              </a:ext>
            </a:extLst>
          </p:cNvPr>
          <p:cNvSpPr>
            <a:spLocks noGrp="1"/>
          </p:cNvSpPr>
          <p:nvPr>
            <p:ph idx="1"/>
          </p:nvPr>
        </p:nvSpPr>
        <p:spPr/>
        <p:txBody>
          <a:bodyPr/>
          <a:lstStyle/>
          <a:p>
            <a:pPr algn="l" rtl="0"/>
            <a:r>
              <a:rPr lang="ro" b="1" i="0" u="none" baseline="0"/>
              <a:t>Registrul monitorizează programele executate în mai multe moduri, în funcție de sistemul de operare, cum ar fi</a:t>
            </a:r>
          </a:p>
          <a:p>
            <a:pPr marL="228600" lvl="1" indent="0" algn="ctr" rtl="0">
              <a:buNone/>
            </a:pPr>
            <a:r>
              <a:rPr lang="ro" b="1" i="0" u="none" baseline="0">
                <a:solidFill>
                  <a:schemeClr val="accent6">
                    <a:lumMod val="75000"/>
                  </a:schemeClr>
                </a:solidFill>
              </a:rPr>
              <a:t>UserAssist</a:t>
            </a:r>
            <a:endParaRPr lang="ro" dirty="0">
              <a:solidFill>
                <a:schemeClr val="accent6">
                  <a:lumMod val="75000"/>
                </a:schemeClr>
              </a:solidFill>
            </a:endParaRPr>
          </a:p>
          <a:p>
            <a:pPr marL="228600" lvl="1" indent="0" algn="ctr" rtl="0">
              <a:buNone/>
            </a:pPr>
            <a:r>
              <a:rPr lang="ro" b="1" i="0" u="none" baseline="0">
                <a:solidFill>
                  <a:schemeClr val="accent6">
                    <a:lumMod val="75000"/>
                  </a:schemeClr>
                </a:solidFill>
              </a:rPr>
              <a:t>MUI Cache</a:t>
            </a:r>
          </a:p>
          <a:p>
            <a:pPr marL="228600" lvl="1" indent="0" algn="ctr" rtl="0">
              <a:buNone/>
            </a:pPr>
            <a:r>
              <a:rPr lang="ro" b="1" i="0" u="none" baseline="0">
                <a:solidFill>
                  <a:schemeClr val="accent6">
                    <a:lumMod val="75000"/>
                  </a:schemeClr>
                </a:solidFill>
              </a:rPr>
              <a:t>AppCompatCache (ShimCache)</a:t>
            </a:r>
          </a:p>
          <a:p>
            <a:pPr marL="228600" lvl="1" indent="0" algn="ctr" rtl="0">
              <a:buNone/>
            </a:pPr>
            <a:r>
              <a:rPr lang="ro" b="1" i="0" u="none" baseline="0">
                <a:solidFill>
                  <a:schemeClr val="accent6">
                    <a:lumMod val="75000"/>
                  </a:schemeClr>
                </a:solidFill>
              </a:rPr>
              <a:t>Amcache</a:t>
            </a:r>
            <a:endParaRPr lang="ro" dirty="0">
              <a:solidFill>
                <a:schemeClr val="accent6">
                  <a:lumMod val="75000"/>
                </a:schemeClr>
              </a:solidFill>
            </a:endParaRPr>
          </a:p>
          <a:p>
            <a:pPr algn="l" rtl="0"/>
            <a:r>
              <a:rPr lang="ro" b="1" i="0" u="none" baseline="0"/>
              <a:t>O locație obligatorie pentru analiză în timpul detectării IR și a malware-ului</a:t>
            </a:r>
          </a:p>
        </p:txBody>
      </p:sp>
      <p:sp>
        <p:nvSpPr>
          <p:cNvPr id="9" name="Slide Number Placeholder 8">
            <a:extLst>
              <a:ext uri="{FF2B5EF4-FFF2-40B4-BE49-F238E27FC236}">
                <a16:creationId xmlns:a16="http://schemas.microsoft.com/office/drawing/2014/main" id="{965E4DDD-9268-4C2E-8935-93CA2301CB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63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UserAssist</a:t>
            </a:r>
            <a:endParaRPr lang="ro" dirty="0"/>
          </a:p>
        </p:txBody>
      </p:sp>
      <p:sp>
        <p:nvSpPr>
          <p:cNvPr id="6" name="Content Placeholder 5">
            <a:extLst>
              <a:ext uri="{FF2B5EF4-FFF2-40B4-BE49-F238E27FC236}">
                <a16:creationId xmlns:a16="http://schemas.microsoft.com/office/drawing/2014/main" id="{EAE527A4-A1F9-4157-BD27-3BF9D81AD612}"/>
              </a:ext>
            </a:extLst>
          </p:cNvPr>
          <p:cNvSpPr>
            <a:spLocks noGrp="1"/>
          </p:cNvSpPr>
          <p:nvPr>
            <p:ph idx="1"/>
          </p:nvPr>
        </p:nvSpPr>
        <p:spPr/>
        <p:txBody>
          <a:bodyPr/>
          <a:lstStyle/>
          <a:p>
            <a:pPr algn="l" rtl="0"/>
            <a:r>
              <a:rPr lang="ro" b="1" i="0" u="none" baseline="0"/>
              <a:t>Conține o listă de programe executate pe sistem, inclusiv numele fișierului, numărul de execuții și timpul celei mai recente execuții</a:t>
            </a:r>
          </a:p>
          <a:p>
            <a:pPr algn="l" rtl="0"/>
            <a:r>
              <a:rPr lang="ro" b="1" i="0" u="none" baseline="0"/>
              <a:t>Se găsește în fișierul NTUSER.DAT (UsrClass.dat în 7+):</a:t>
            </a:r>
          </a:p>
          <a:p>
            <a:pPr lvl="1" algn="l" rtl="0"/>
            <a:r>
              <a:rPr lang="ro" b="1" i="0" u="none" baseline="0"/>
              <a:t>Software\Microsoft\Windows\CurrentVersion\Explorer\ UserAssist\{GUID}\Count</a:t>
            </a:r>
          </a:p>
          <a:p>
            <a:pPr algn="l" rtl="0"/>
            <a:r>
              <a:rPr lang="ro" b="1" i="0" u="none" baseline="0"/>
              <a:t>Cheile de registru sunt codificate cu ROT13:</a:t>
            </a:r>
          </a:p>
        </p:txBody>
      </p:sp>
      <p:sp>
        <p:nvSpPr>
          <p:cNvPr id="4" name="object 4"/>
          <p:cNvSpPr>
            <a:spLocks noChangeAspect="1"/>
          </p:cNvSpPr>
          <p:nvPr/>
        </p:nvSpPr>
        <p:spPr>
          <a:xfrm>
            <a:off x="1554480" y="3886200"/>
            <a:ext cx="6035040" cy="2095072"/>
          </a:xfrm>
          <a:prstGeom prst="rect">
            <a:avLst/>
          </a:prstGeom>
          <a:blipFill>
            <a:blip r:embed="rId2" cstate="print"/>
            <a:stretch>
              <a:fillRect/>
            </a:stretch>
          </a:blipFill>
          <a:ln>
            <a:solidFill>
              <a:schemeClr val="tx1"/>
            </a:solidFill>
          </a:ln>
        </p:spPr>
        <p:txBody>
          <a:bodyPr wrap="square" lIns="0" tIns="0" rIns="0" bIns="0" rtlCol="0"/>
          <a:lstStyle/>
          <a:p>
            <a:endParaRPr/>
          </a:p>
        </p:txBody>
      </p:sp>
      <p:sp>
        <p:nvSpPr>
          <p:cNvPr id="11" name="Slide Number Placeholder 10">
            <a:extLst>
              <a:ext uri="{FF2B5EF4-FFF2-40B4-BE49-F238E27FC236}">
                <a16:creationId xmlns:a16="http://schemas.microsoft.com/office/drawing/2014/main" id="{1F30918A-810E-457A-85F3-22A2A22878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807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UserAssist decodificat</a:t>
            </a:r>
            <a:endParaRPr lang="ro" dirty="0"/>
          </a:p>
        </p:txBody>
      </p:sp>
      <p:sp>
        <p:nvSpPr>
          <p:cNvPr id="9" name="Content Placeholder 8">
            <a:extLst>
              <a:ext uri="{FF2B5EF4-FFF2-40B4-BE49-F238E27FC236}">
                <a16:creationId xmlns:a16="http://schemas.microsoft.com/office/drawing/2014/main" id="{76FACC1B-72BC-434F-A72D-7E0AC873F8D3}"/>
              </a:ext>
            </a:extLst>
          </p:cNvPr>
          <p:cNvSpPr>
            <a:spLocks noGrp="1"/>
          </p:cNvSpPr>
          <p:nvPr>
            <p:ph idx="1"/>
          </p:nvPr>
        </p:nvSpPr>
        <p:spPr/>
        <p:txBody>
          <a:bodyPr>
            <a:normAutofit lnSpcReduction="10000"/>
          </a:bodyPr>
          <a:lstStyle/>
          <a:p>
            <a:pPr algn="l" rtl="0"/>
            <a:r>
              <a:rPr lang="ro" b="1" i="0" u="none" baseline="0"/>
              <a:t>După decodificarea cheilor UserAssist, se pot vedea informațiile pertinente:</a:t>
            </a:r>
          </a:p>
          <a:p>
            <a:endParaRPr lang="ro" dirty="0"/>
          </a:p>
          <a:p>
            <a:endParaRPr lang="ro" dirty="0"/>
          </a:p>
          <a:p>
            <a:endParaRPr lang="ro" dirty="0"/>
          </a:p>
          <a:p>
            <a:endParaRPr lang="ro" dirty="0"/>
          </a:p>
          <a:p>
            <a:endParaRPr lang="ro" dirty="0"/>
          </a:p>
          <a:p>
            <a:endParaRPr lang="ro" dirty="0"/>
          </a:p>
          <a:p>
            <a:pPr algn="l" rtl="0"/>
            <a:r>
              <a:rPr lang="ro" b="1" i="0" u="none" baseline="0"/>
              <a:t>Ușor de determinat ce executabile au fost executate de pe medii externe</a:t>
            </a:r>
          </a:p>
          <a:p>
            <a:pPr lvl="1" algn="l" rtl="0"/>
            <a:r>
              <a:rPr lang="ro" b="1" i="0" u="none" baseline="0"/>
              <a:t>RUNPATH se referă la calea absolută în cadrul unui sistem de fișiere</a:t>
            </a:r>
          </a:p>
          <a:p>
            <a:pPr lvl="1" algn="l" rtl="0"/>
            <a:r>
              <a:rPr lang="ro" b="1" i="0" u="none" baseline="0"/>
              <a:t>RUNPIDL se referă la un pointer la un obiect, în acest caz se referă de obicei la comenzi rapide sau la fișierele de legătură</a:t>
            </a:r>
          </a:p>
        </p:txBody>
      </p:sp>
      <p:sp>
        <p:nvSpPr>
          <p:cNvPr id="12" name="Slide Number Placeholder 11">
            <a:extLst>
              <a:ext uri="{FF2B5EF4-FFF2-40B4-BE49-F238E27FC236}">
                <a16:creationId xmlns:a16="http://schemas.microsoft.com/office/drawing/2014/main" id="{6F1FD161-4E5D-49CC-B4BE-D9DF827AECEC}"/>
              </a:ext>
            </a:extLst>
          </p:cNvPr>
          <p:cNvSpPr>
            <a:spLocks noGrp="1"/>
          </p:cNvSpPr>
          <p:nvPr>
            <p:ph type="sldNum" sz="quarter" idx="12"/>
          </p:nvPr>
        </p:nvSpPr>
        <p:spPr/>
        <p:txBody>
          <a:bodyPr/>
          <a:lstStyle/>
          <a:p>
            <a:pPr lvl="0" algn="r" rtl="0"/>
            <a:fld id="{AE41A4C1-1F66-42BA-B70C-1476E553603D}" type="slidenum">
              <a:rPr/>
              <a:pPr lvl="0" algn="r" rtl="0"/>
              <a:t>24</a:t>
            </a:fld>
            <a:endParaRPr lang="ro" noProof="0"/>
          </a:p>
        </p:txBody>
      </p:sp>
      <p:sp>
        <p:nvSpPr>
          <p:cNvPr id="5" name="object 5"/>
          <p:cNvSpPr/>
          <p:nvPr/>
        </p:nvSpPr>
        <p:spPr>
          <a:xfrm>
            <a:off x="561975" y="2184400"/>
            <a:ext cx="8021828" cy="1778000"/>
          </a:xfrm>
          <a:prstGeom prst="rect">
            <a:avLst/>
          </a:prstGeom>
          <a:blipFill>
            <a:blip r:embed="rId2" cstate="print"/>
            <a:stretch>
              <a:fillRect/>
            </a:stretch>
          </a:blipFill>
          <a:ln>
            <a:solidFill>
              <a:schemeClr val="tx1"/>
            </a:solidFill>
          </a:ln>
        </p:spPr>
        <p:txBody>
          <a:bodyPr wrap="square" lIns="0" tIns="0" rIns="0" bIns="0" rtlCol="0"/>
          <a:lstStyle/>
          <a:p>
            <a:endParaRPr/>
          </a:p>
        </p:txBody>
      </p:sp>
      <p:sp>
        <p:nvSpPr>
          <p:cNvPr id="6" name="object 6"/>
          <p:cNvSpPr/>
          <p:nvPr/>
        </p:nvSpPr>
        <p:spPr>
          <a:xfrm>
            <a:off x="528637" y="2281173"/>
            <a:ext cx="8031480" cy="1787525"/>
          </a:xfrm>
          <a:custGeom>
            <a:avLst/>
            <a:gdLst/>
            <a:ahLst/>
            <a:cxnLst/>
            <a:rect l="l" t="t" r="r" b="b"/>
            <a:pathLst>
              <a:path w="8031480" h="1787525">
                <a:moveTo>
                  <a:pt x="0" y="1787525"/>
                </a:moveTo>
                <a:lnTo>
                  <a:pt x="8031353" y="1787525"/>
                </a:lnTo>
                <a:lnTo>
                  <a:pt x="8031353" y="0"/>
                </a:lnTo>
                <a:lnTo>
                  <a:pt x="0" y="0"/>
                </a:lnTo>
                <a:lnTo>
                  <a:pt x="0" y="1787525"/>
                </a:lnTo>
                <a:close/>
              </a:path>
            </a:pathLst>
          </a:custGeom>
          <a:ln w="9525">
            <a:solidFill>
              <a:srgbClr val="F1F1F1"/>
            </a:solidFill>
          </a:ln>
        </p:spPr>
        <p:txBody>
          <a:bodyPr wrap="square" lIns="0" tIns="0" rIns="0" bIns="0" rtlCol="0"/>
          <a:lstStyle/>
          <a:p>
            <a:endParaRPr/>
          </a:p>
        </p:txBody>
      </p:sp>
      <p:sp>
        <p:nvSpPr>
          <p:cNvPr id="7" name="object 7"/>
          <p:cNvSpPr txBox="1"/>
          <p:nvPr/>
        </p:nvSpPr>
        <p:spPr>
          <a:xfrm>
            <a:off x="2721768" y="5827464"/>
            <a:ext cx="3700464" cy="123111"/>
          </a:xfrm>
          <a:prstGeom prst="rect">
            <a:avLst/>
          </a:prstGeom>
        </p:spPr>
        <p:txBody>
          <a:bodyPr vert="horz" wrap="square" lIns="0" tIns="0" rIns="0" bIns="0" rtlCol="0">
            <a:spAutoFit/>
          </a:bodyPr>
          <a:lstStyle/>
          <a:p>
            <a:pPr marL="12700" algn="ctr" rtl="0">
              <a:lnSpc>
                <a:spcPct val="100000"/>
              </a:lnSpc>
            </a:pPr>
            <a:r>
              <a:rPr lang="ro" sz="800" b="1" i="0" u="none" spc="-65" baseline="0">
                <a:latin typeface="Arial"/>
                <a:cs typeface="Arial"/>
              </a:rPr>
              <a:t>Instrumentul</a:t>
            </a:r>
            <a:r>
              <a:rPr lang="ro" sz="800" b="1" i="0" u="none" spc="-125" baseline="0">
                <a:latin typeface="Arial"/>
                <a:cs typeface="Arial"/>
              </a:rPr>
              <a:t> </a:t>
            </a:r>
            <a:r>
              <a:rPr lang="ro" sz="800" b="1" i="0" u="none" spc="10" baseline="0">
                <a:latin typeface="Arial"/>
                <a:cs typeface="Arial"/>
              </a:rPr>
              <a:t>afișat</a:t>
            </a:r>
            <a:r>
              <a:rPr lang="ro" sz="800" b="1" i="0" u="none" spc="-110" baseline="0">
                <a:latin typeface="Arial"/>
                <a:cs typeface="Arial"/>
              </a:rPr>
              <a:t>  </a:t>
            </a:r>
            <a:r>
              <a:rPr lang="ro" sz="800" b="1" i="0" u="none" spc="-60" baseline="0">
                <a:latin typeface="Arial"/>
                <a:cs typeface="Arial"/>
              </a:rPr>
              <a:t>este</a:t>
            </a:r>
            <a:r>
              <a:rPr lang="ro" sz="800" b="1" i="0" u="none" spc="-140" baseline="0">
                <a:latin typeface="Arial"/>
                <a:cs typeface="Arial"/>
              </a:rPr>
              <a:t> </a:t>
            </a:r>
            <a:r>
              <a:rPr lang="ro" sz="800" b="1" i="0" u="none" spc="-25" baseline="0">
                <a:latin typeface="Arial"/>
                <a:cs typeface="Arial"/>
              </a:rPr>
              <a:t>Didier</a:t>
            </a:r>
            <a:r>
              <a:rPr lang="ro" sz="800" b="1" i="0" u="none" spc="-160" baseline="0">
                <a:latin typeface="Arial"/>
                <a:cs typeface="Arial"/>
              </a:rPr>
              <a:t> </a:t>
            </a:r>
            <a:r>
              <a:rPr lang="ro" sz="800" b="1" i="0" u="none" spc="-60" baseline="0">
                <a:latin typeface="Arial"/>
                <a:cs typeface="Arial"/>
              </a:rPr>
              <a:t>Stevens’</a:t>
            </a:r>
            <a:r>
              <a:rPr lang="ro" sz="800" b="1" i="0" u="none" spc="-140" baseline="0">
                <a:latin typeface="Arial"/>
                <a:cs typeface="Arial"/>
              </a:rPr>
              <a:t> </a:t>
            </a:r>
            <a:r>
              <a:rPr lang="ro" sz="800" b="1" i="0" u="none" spc="-70" baseline="0">
                <a:latin typeface="Arial"/>
                <a:cs typeface="Arial"/>
              </a:rPr>
              <a:t>UserAssist.</a:t>
            </a:r>
            <a:endParaRPr sz="800" b="1" dirty="0">
              <a:latin typeface="Arial"/>
              <a:cs typeface="Arial"/>
            </a:endParaRPr>
          </a:p>
        </p:txBody>
      </p:sp>
    </p:spTree>
    <p:extLst>
      <p:ext uri="{BB962C8B-B14F-4D97-AF65-F5344CB8AC3E}">
        <p14:creationId xmlns:p14="http://schemas.microsoft.com/office/powerpoint/2010/main" val="3485088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MuiCache</a:t>
            </a:r>
            <a:endParaRPr lang="ro" dirty="0"/>
          </a:p>
        </p:txBody>
      </p:sp>
      <p:sp>
        <p:nvSpPr>
          <p:cNvPr id="5" name="Content Placeholder 4">
            <a:extLst>
              <a:ext uri="{FF2B5EF4-FFF2-40B4-BE49-F238E27FC236}">
                <a16:creationId xmlns:a16="http://schemas.microsoft.com/office/drawing/2014/main" id="{27F6B52E-1F75-4E95-BBC6-F9279E4E084C}"/>
              </a:ext>
            </a:extLst>
          </p:cNvPr>
          <p:cNvSpPr>
            <a:spLocks noGrp="1"/>
          </p:cNvSpPr>
          <p:nvPr>
            <p:ph idx="1"/>
          </p:nvPr>
        </p:nvSpPr>
        <p:spPr/>
        <p:txBody>
          <a:bodyPr>
            <a:normAutofit lnSpcReduction="10000"/>
          </a:bodyPr>
          <a:lstStyle/>
          <a:p>
            <a:pPr algn="l" rtl="0"/>
            <a:r>
              <a:rPr lang="ro" b="1" i="0" u="none" baseline="0"/>
              <a:t>Această cheie din Registru prezintă, de asemenea, software-ul care a fost executat pe un sistem și poate fi de ajutor în investigarea malware-ului</a:t>
            </a:r>
          </a:p>
          <a:p>
            <a:pPr algn="l" rtl="0"/>
            <a:r>
              <a:rPr lang="ro" b="1" i="0" u="none" baseline="0"/>
              <a:t>Se găsește pe următoarea cale: </a:t>
            </a:r>
          </a:p>
          <a:p>
            <a:pPr lvl="1" algn="l" rtl="0"/>
            <a:r>
              <a:rPr lang="ro" b="1" i="0" u="none" baseline="0"/>
              <a:t>XP (NTUSER.DAT):</a:t>
            </a:r>
            <a:br>
              <a:rPr lang="ro"/>
            </a:br>
            <a:r>
              <a:rPr lang="ro" b="1" i="0" u="none" baseline="0">
                <a:solidFill>
                  <a:schemeClr val="accent6">
                    <a:lumMod val="75000"/>
                  </a:schemeClr>
                </a:solidFill>
              </a:rPr>
              <a:t>HKCU\Software\Microsoft\Windows\ShellNoRoam\MUICache</a:t>
            </a:r>
            <a:endParaRPr lang="ro" dirty="0">
              <a:solidFill>
                <a:schemeClr val="accent6">
                  <a:lumMod val="75000"/>
                </a:schemeClr>
              </a:solidFill>
            </a:endParaRPr>
          </a:p>
          <a:p>
            <a:pPr lvl="1" algn="l" rtl="0"/>
            <a:r>
              <a:rPr lang="ro" b="1" i="0" u="none" baseline="0"/>
              <a:t>7+ (UsrClass.dat):</a:t>
            </a:r>
            <a:br>
              <a:rPr lang="ro"/>
            </a:br>
            <a:r>
              <a:rPr lang="ro" b="1" i="0" u="none" baseline="0">
                <a:solidFill>
                  <a:schemeClr val="accent6">
                    <a:lumMod val="75000"/>
                  </a:schemeClr>
                </a:solidFill>
              </a:rPr>
              <a:t>HKCU\Software\Classes\Local Settings\Software\Microsoft\ Windows\Shell\MuiCache</a:t>
            </a:r>
            <a:endParaRPr lang="ro" dirty="0">
              <a:solidFill>
                <a:schemeClr val="accent6">
                  <a:lumMod val="75000"/>
                </a:schemeClr>
              </a:solidFill>
            </a:endParaRPr>
          </a:p>
          <a:p>
            <a:pPr algn="l" rtl="0"/>
            <a:r>
              <a:rPr lang="ro" b="1" i="0" u="none" baseline="0"/>
              <a:t>Nu conține informații despre marcajele de timp, dar are comentarii descriptive</a:t>
            </a:r>
          </a:p>
          <a:p>
            <a:pPr algn="l" rtl="0"/>
            <a:r>
              <a:rPr lang="ro" b="1" i="0" u="none" baseline="0"/>
              <a:t>Există puțină documentație din partea Microsoft care detaliază cum, când și de ce această cheie este populată, dar pare să fie creată de shell (adică Explorer.exe) atunci când o aplicație este executată</a:t>
            </a:r>
          </a:p>
        </p:txBody>
      </p:sp>
      <p:sp>
        <p:nvSpPr>
          <p:cNvPr id="10" name="Slide Number Placeholder 9">
            <a:extLst>
              <a:ext uri="{FF2B5EF4-FFF2-40B4-BE49-F238E27FC236}">
                <a16:creationId xmlns:a16="http://schemas.microsoft.com/office/drawing/2014/main" id="{1545FF27-98BB-4E82-BC57-89843EC253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MuiCache</a:t>
            </a:r>
            <a:endParaRPr lang="ro" dirty="0"/>
          </a:p>
        </p:txBody>
      </p:sp>
      <p:sp>
        <p:nvSpPr>
          <p:cNvPr id="7" name="object 3">
            <a:extLst>
              <a:ext uri="{FF2B5EF4-FFF2-40B4-BE49-F238E27FC236}">
                <a16:creationId xmlns:a16="http://schemas.microsoft.com/office/drawing/2014/main" id="{860287E5-418C-4A8A-8BB1-42BB5273DBA9}"/>
              </a:ext>
            </a:extLst>
          </p:cNvPr>
          <p:cNvSpPr txBox="1">
            <a:spLocks noGrp="1"/>
          </p:cNvSpPr>
          <p:nvPr>
            <p:ph idx="1"/>
          </p:nvPr>
        </p:nvSpPr>
        <p:spPr/>
        <p:txBody>
          <a:bodyPr/>
          <a:lstStyle/>
          <a:p>
            <a:pPr algn="l" rtl="0"/>
            <a:r>
              <a:rPr lang="ro" b="1" i="0" u="none" baseline="0"/>
              <a:t>Observați calea MuiCache în Registry Editor</a:t>
            </a:r>
            <a:endParaRPr lang="ro" dirty="0"/>
          </a:p>
        </p:txBody>
      </p:sp>
      <p:sp>
        <p:nvSpPr>
          <p:cNvPr id="10" name="Slide Number Placeholder 9">
            <a:extLst>
              <a:ext uri="{FF2B5EF4-FFF2-40B4-BE49-F238E27FC236}">
                <a16:creationId xmlns:a16="http://schemas.microsoft.com/office/drawing/2014/main" id="{54A84C4E-B4AA-4923-89AA-B453896C9C0C}"/>
              </a:ext>
            </a:extLst>
          </p:cNvPr>
          <p:cNvSpPr>
            <a:spLocks noGrp="1"/>
          </p:cNvSpPr>
          <p:nvPr>
            <p:ph type="sldNum" sz="quarter" idx="12"/>
          </p:nvPr>
        </p:nvSpPr>
        <p:spPr/>
        <p:txBody>
          <a:bodyPr/>
          <a:lstStyle/>
          <a:p>
            <a:pPr lvl="0" algn="r" rtl="0"/>
            <a:fld id="{AE41A4C1-1F66-42BA-B70C-1476E553603D}" type="slidenum">
              <a:rPr/>
              <a:pPr lvl="0" algn="r" rtl="0"/>
              <a:t>26</a:t>
            </a:fld>
            <a:endParaRPr lang="ro" noProof="0"/>
          </a:p>
        </p:txBody>
      </p:sp>
      <p:sp>
        <p:nvSpPr>
          <p:cNvPr id="4" name="object 4"/>
          <p:cNvSpPr>
            <a:spLocks noChangeAspect="1"/>
          </p:cNvSpPr>
          <p:nvPr/>
        </p:nvSpPr>
        <p:spPr>
          <a:xfrm>
            <a:off x="914400" y="1905001"/>
            <a:ext cx="7315200" cy="3345413"/>
          </a:xfrm>
          <a:prstGeom prst="rect">
            <a:avLst/>
          </a:prstGeom>
          <a:blipFill>
            <a:blip r:embed="rId2" cstate="print"/>
            <a:stretch>
              <a:fillRect/>
            </a:stretch>
          </a:blipFill>
          <a:ln>
            <a:solidFill>
              <a:schemeClr val="tx1"/>
            </a:solidFill>
          </a:ln>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Cache-ul de compatibilitate a aplicației</a:t>
            </a:r>
            <a:endParaRPr lang="ro" dirty="0"/>
          </a:p>
        </p:txBody>
      </p:sp>
      <p:sp>
        <p:nvSpPr>
          <p:cNvPr id="4" name="Content Placeholder 3">
            <a:extLst>
              <a:ext uri="{FF2B5EF4-FFF2-40B4-BE49-F238E27FC236}">
                <a16:creationId xmlns:a16="http://schemas.microsoft.com/office/drawing/2014/main" id="{CB4FC7C5-CE49-4B71-98FE-792875051EAE}"/>
              </a:ext>
            </a:extLst>
          </p:cNvPr>
          <p:cNvSpPr>
            <a:spLocks noGrp="1"/>
          </p:cNvSpPr>
          <p:nvPr>
            <p:ph idx="1"/>
          </p:nvPr>
        </p:nvSpPr>
        <p:spPr/>
        <p:txBody>
          <a:bodyPr/>
          <a:lstStyle/>
          <a:p>
            <a:pPr algn="l" rtl="0"/>
            <a:r>
              <a:rPr lang="ro" b="1" i="0" u="none" baseline="0"/>
              <a:t>Baza de date de compatibilitate a aplicațiilor Application Compatibility Databaseste este utilizată de Microsoft pentru a determina și a remedia problemele de compatibilitate cu software-ul</a:t>
            </a:r>
          </a:p>
          <a:p>
            <a:pPr algn="l" rtl="0"/>
            <a:r>
              <a:rPr lang="ro" b="1" i="0" u="none" baseline="0"/>
              <a:t>Windows folosește "shimming" pentru a intercepta apelurile API pentru aplicații cu probleme de compatibilitate</a:t>
            </a:r>
          </a:p>
          <a:p>
            <a:pPr lvl="1" algn="l" rtl="0"/>
            <a:r>
              <a:rPr lang="ro" b="1" i="0" u="none" baseline="0"/>
              <a:t>Called ShimCache sau AppCompatCache</a:t>
            </a:r>
            <a:endParaRPr lang="ro" dirty="0"/>
          </a:p>
          <a:p>
            <a:pPr algn="l" rtl="0"/>
            <a:r>
              <a:rPr lang="ro" b="1" i="0" u="none" baseline="0"/>
              <a:t>Poate găsi malware în această listă, stocat în Registru la:</a:t>
            </a:r>
          </a:p>
          <a:p>
            <a:pPr lvl="1" algn="l" rtl="0">
              <a:buClr>
                <a:schemeClr val="tx1">
                  <a:lumMod val="65000"/>
                  <a:lumOff val="35000"/>
                </a:schemeClr>
              </a:buClr>
            </a:pPr>
            <a:r>
              <a:rPr lang="ro" b="1" i="0" u="none" baseline="0">
                <a:solidFill>
                  <a:schemeClr val="accent6">
                    <a:lumMod val="75000"/>
                  </a:schemeClr>
                </a:solidFill>
              </a:rPr>
              <a:t>HKLM\SYSTEM\CurrentControlSet\Control\SessionManager \AppCompatibility\AppCompatCache</a:t>
            </a:r>
            <a:endParaRPr lang="ro" dirty="0">
              <a:solidFill>
                <a:schemeClr val="accent6">
                  <a:lumMod val="75000"/>
                </a:schemeClr>
              </a:solidFill>
            </a:endParaRPr>
          </a:p>
          <a:p>
            <a:endParaRPr lang="ro" dirty="0"/>
          </a:p>
        </p:txBody>
      </p:sp>
      <p:sp>
        <p:nvSpPr>
          <p:cNvPr id="9" name="Slide Number Placeholder 8">
            <a:extLst>
              <a:ext uri="{FF2B5EF4-FFF2-40B4-BE49-F238E27FC236}">
                <a16:creationId xmlns:a16="http://schemas.microsoft.com/office/drawing/2014/main" id="{75E9E42F-6B84-45AB-91C1-B8A8146387C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8769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Cache-ul de compatibilitate a aplicației</a:t>
            </a:r>
            <a:endParaRPr lang="ro" dirty="0"/>
          </a:p>
        </p:txBody>
      </p:sp>
      <p:sp>
        <p:nvSpPr>
          <p:cNvPr id="6" name="Slide Number Placeholder 5">
            <a:extLst>
              <a:ext uri="{FF2B5EF4-FFF2-40B4-BE49-F238E27FC236}">
                <a16:creationId xmlns:a16="http://schemas.microsoft.com/office/drawing/2014/main" id="{43AF42BC-D545-4D43-82C9-612FBC742280}"/>
              </a:ext>
            </a:extLst>
          </p:cNvPr>
          <p:cNvSpPr>
            <a:spLocks noGrp="1"/>
          </p:cNvSpPr>
          <p:nvPr>
            <p:ph type="sldNum" sz="quarter" idx="12"/>
          </p:nvPr>
        </p:nvSpPr>
        <p:spPr/>
        <p:txBody>
          <a:bodyPr/>
          <a:lstStyle/>
          <a:p>
            <a:pPr lvl="0" algn="r" rtl="0"/>
            <a:fld id="{AE41A4C1-1F66-42BA-B70C-1476E553603D}" type="slidenum">
              <a:rPr/>
              <a:pPr lvl="0" algn="r" rtl="0"/>
              <a:t>28</a:t>
            </a:fld>
            <a:endParaRPr lang="ro" noProof="0"/>
          </a:p>
        </p:txBody>
      </p:sp>
      <p:sp>
        <p:nvSpPr>
          <p:cNvPr id="3" name="object 3"/>
          <p:cNvSpPr txBox="1"/>
          <p:nvPr/>
        </p:nvSpPr>
        <p:spPr>
          <a:xfrm>
            <a:off x="920009" y="4799155"/>
            <a:ext cx="7628840" cy="615553"/>
          </a:xfrm>
          <a:prstGeom prst="rect">
            <a:avLst/>
          </a:prstGeom>
        </p:spPr>
        <p:txBody>
          <a:bodyPr vert="horz" wrap="square" lIns="0" tIns="0" rIns="0" bIns="0" rtlCol="0">
            <a:spAutoFit/>
          </a:bodyPr>
          <a:lstStyle/>
          <a:p>
            <a:pPr marL="228600" indent="-228600" algn="l" defTabSz="685800" rtl="0">
              <a:spcAft>
                <a:spcPts val="600"/>
              </a:spcAft>
              <a:buClr>
                <a:srgbClr val="082040"/>
              </a:buClr>
              <a:buSzPct val="95000"/>
              <a:buFont typeface="Arial" panose="020B0604020202020204" pitchFamily="34" charset="0"/>
              <a:buChar char="•"/>
            </a:pPr>
            <a:r>
              <a:rPr lang="ro" sz="2000" b="1" i="0" u="none" baseline="0">
                <a:solidFill>
                  <a:srgbClr val="082040"/>
                </a:solidFill>
                <a:latin typeface="Arial" panose="020B0604020202020204" pitchFamily="34" charset="0"/>
                <a:cs typeface="Arial" panose="020B0604020202020204" pitchFamily="34" charset="0"/>
              </a:rPr>
              <a:t>Poate utiliza ShimCacheParser.py sau AppCompatCacheParser pentru a analiza datele din aceste structuri</a:t>
            </a:r>
          </a:p>
        </p:txBody>
      </p:sp>
      <p:sp>
        <p:nvSpPr>
          <p:cNvPr id="5" name="object 5"/>
          <p:cNvSpPr/>
          <p:nvPr/>
        </p:nvSpPr>
        <p:spPr>
          <a:xfrm>
            <a:off x="2743200" y="1371600"/>
            <a:ext cx="3581400" cy="314121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81691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ro" b="1" i="0" u="none" baseline="0"/>
              <a:t>AppCompatCacheParser</a:t>
            </a:r>
            <a:endParaRPr lang="ro" dirty="0"/>
          </a:p>
        </p:txBody>
      </p:sp>
      <p:sp>
        <p:nvSpPr>
          <p:cNvPr id="5" name="Content Placeholder 4">
            <a:extLst>
              <a:ext uri="{FF2B5EF4-FFF2-40B4-BE49-F238E27FC236}">
                <a16:creationId xmlns:a16="http://schemas.microsoft.com/office/drawing/2014/main" id="{98435089-FFE2-4EE2-B961-B81021A91878}"/>
              </a:ext>
            </a:extLst>
          </p:cNvPr>
          <p:cNvSpPr>
            <a:spLocks noGrp="1"/>
          </p:cNvSpPr>
          <p:nvPr>
            <p:ph idx="1"/>
          </p:nvPr>
        </p:nvSpPr>
        <p:spPr/>
        <p:txBody>
          <a:bodyPr/>
          <a:lstStyle/>
          <a:p>
            <a:pPr algn="l" rtl="0"/>
            <a:r>
              <a:rPr lang="ro" b="1" i="0" u="none" baseline="0"/>
              <a:t>Un instrument creat de Eric Zimmerman pentru a analiza ShimCache, exportă rezultatele în CSV</a:t>
            </a:r>
          </a:p>
          <a:p>
            <a:endParaRPr lang="ro" dirty="0"/>
          </a:p>
        </p:txBody>
      </p:sp>
      <p:sp>
        <p:nvSpPr>
          <p:cNvPr id="10" name="Slide Number Placeholder 9">
            <a:extLst>
              <a:ext uri="{FF2B5EF4-FFF2-40B4-BE49-F238E27FC236}">
                <a16:creationId xmlns:a16="http://schemas.microsoft.com/office/drawing/2014/main" id="{460D9313-D6A9-4BC4-ACA4-08B7B20E9F93}"/>
              </a:ext>
            </a:extLst>
          </p:cNvPr>
          <p:cNvSpPr>
            <a:spLocks noGrp="1"/>
          </p:cNvSpPr>
          <p:nvPr>
            <p:ph type="sldNum" sz="quarter" idx="12"/>
          </p:nvPr>
        </p:nvSpPr>
        <p:spPr/>
        <p:txBody>
          <a:bodyPr/>
          <a:lstStyle/>
          <a:p>
            <a:pPr lvl="0" algn="r" rtl="0"/>
            <a:fld id="{AE41A4C1-1F66-42BA-B70C-1476E553603D}" type="slidenum">
              <a:rPr/>
              <a:pPr lvl="0" algn="r" rtl="0"/>
              <a:t>29</a:t>
            </a:fld>
            <a:endParaRPr lang="ro" noProof="0"/>
          </a:p>
        </p:txBody>
      </p:sp>
      <p:pic>
        <p:nvPicPr>
          <p:cNvPr id="4" name="Picture 3" descr="appcompat_parsed.jpe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286000"/>
            <a:ext cx="8229600" cy="2436125"/>
          </a:xfrm>
          <a:prstGeom prst="rect">
            <a:avLst/>
          </a:prstGeom>
          <a:ln>
            <a:solidFill>
              <a:schemeClr val="tx1"/>
            </a:solidFill>
          </a:ln>
        </p:spPr>
      </p:pic>
    </p:spTree>
    <p:extLst>
      <p:ext uri="{BB962C8B-B14F-4D97-AF65-F5344CB8AC3E}">
        <p14:creationId xmlns:p14="http://schemas.microsoft.com/office/powerpoint/2010/main" val="1471100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Fișiere specifice utilizatorului</a:t>
            </a:r>
            <a:endParaRPr lang="ro" dirty="0"/>
          </a:p>
        </p:txBody>
      </p:sp>
      <p:sp>
        <p:nvSpPr>
          <p:cNvPr id="5" name="Content Placeholder 4">
            <a:extLst>
              <a:ext uri="{FF2B5EF4-FFF2-40B4-BE49-F238E27FC236}">
                <a16:creationId xmlns:a16="http://schemas.microsoft.com/office/drawing/2014/main" id="{75039575-7C7C-4FAC-A2EF-FA060FB24CF3}"/>
              </a:ext>
            </a:extLst>
          </p:cNvPr>
          <p:cNvSpPr>
            <a:spLocks noGrp="1"/>
          </p:cNvSpPr>
          <p:nvPr>
            <p:ph idx="1"/>
          </p:nvPr>
        </p:nvSpPr>
        <p:spPr/>
        <p:txBody>
          <a:bodyPr/>
          <a:lstStyle/>
          <a:p>
            <a:pPr algn="l" rtl="0"/>
            <a:r>
              <a:rPr lang="ro" b="1" i="0" u="none" baseline="0"/>
              <a:t>NTUSER.DAT păstrează informații despre utilizator</a:t>
            </a:r>
          </a:p>
          <a:p>
            <a:pPr algn="l" rtl="0"/>
            <a:r>
              <a:rPr lang="ro" b="1" i="0" u="none" baseline="0"/>
              <a:t>În Windows 7, Microsoft a adăugat un alt fișier specific utilizaorului, denumit UsrClass.dat, găsit în </a:t>
            </a:r>
            <a:r>
              <a:rPr lang="ro" b="1" i="0" u="none" baseline="0">
                <a:solidFill>
                  <a:schemeClr val="accent6">
                    <a:lumMod val="75000"/>
                  </a:schemeClr>
                </a:solidFill>
              </a:rPr>
              <a:t>C:\Users\%user%\AppData\Local\Microsoft\Windows</a:t>
            </a:r>
          </a:p>
          <a:p>
            <a:pPr algn="l" rtl="0"/>
            <a:r>
              <a:rPr lang="ro" b="1" i="0" u="none" baseline="0"/>
              <a:t>UsrClass.dat conține MuiCache și ShellBags</a:t>
            </a:r>
            <a:endParaRPr lang="ro" dirty="0"/>
          </a:p>
        </p:txBody>
      </p:sp>
      <p:sp>
        <p:nvSpPr>
          <p:cNvPr id="10" name="Slide Number Placeholder 9">
            <a:extLst>
              <a:ext uri="{FF2B5EF4-FFF2-40B4-BE49-F238E27FC236}">
                <a16:creationId xmlns:a16="http://schemas.microsoft.com/office/drawing/2014/main" id="{FF183373-79DE-41CA-BDA5-7E4DA29F85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ro" b="1" i="0" u="none" baseline="0"/>
              <a:t>RecentFileCache.bcf</a:t>
            </a:r>
            <a:endParaRPr lang="ro" dirty="0"/>
          </a:p>
        </p:txBody>
      </p:sp>
      <p:sp>
        <p:nvSpPr>
          <p:cNvPr id="4" name="Content Placeholder 3">
            <a:extLst>
              <a:ext uri="{FF2B5EF4-FFF2-40B4-BE49-F238E27FC236}">
                <a16:creationId xmlns:a16="http://schemas.microsoft.com/office/drawing/2014/main" id="{F864D5E5-83A1-4254-870B-AC0EA33DC483}"/>
              </a:ext>
            </a:extLst>
          </p:cNvPr>
          <p:cNvSpPr>
            <a:spLocks noGrp="1"/>
          </p:cNvSpPr>
          <p:nvPr>
            <p:ph idx="1"/>
          </p:nvPr>
        </p:nvSpPr>
        <p:spPr/>
        <p:txBody>
          <a:bodyPr/>
          <a:lstStyle/>
          <a:p>
            <a:pPr algn="l" rtl="0"/>
            <a:r>
              <a:rPr lang="ro" b="1" i="0" u="none" baseline="0"/>
              <a:t>În Windows 7, Microsoft a introdus un fișier numit RecentFileCache.bcf</a:t>
            </a:r>
            <a:endParaRPr lang="ro" dirty="0"/>
          </a:p>
          <a:p>
            <a:pPr algn="l" rtl="0"/>
            <a:r>
              <a:rPr lang="ro" b="1" i="0" u="none" baseline="0"/>
              <a:t>Deși nu este un fișier de registru, este logic să-l punem în această secțiune, așa cum vom vedea în câteva slide-uri</a:t>
            </a:r>
          </a:p>
          <a:p>
            <a:pPr algn="l" rtl="0"/>
            <a:r>
              <a:rPr lang="ro" b="1" i="0" u="none" baseline="0"/>
              <a:t>Pare să stocheze numele executabile pentru procesele generate de executabile recent copiate sau descărcate în sistem</a:t>
            </a:r>
          </a:p>
          <a:p>
            <a:pPr algn="l" rtl="0"/>
            <a:r>
              <a:rPr lang="ro" b="1" i="0" u="none" baseline="0"/>
              <a:t>Conține numai o listă scurtă, deoarece este curățat când se execută sarcina ApplicationDataDataUpdater</a:t>
            </a:r>
          </a:p>
          <a:p>
            <a:endParaRPr lang="ro" dirty="0"/>
          </a:p>
        </p:txBody>
      </p:sp>
      <p:sp>
        <p:nvSpPr>
          <p:cNvPr id="9" name="Slide Number Placeholder 8">
            <a:extLst>
              <a:ext uri="{FF2B5EF4-FFF2-40B4-BE49-F238E27FC236}">
                <a16:creationId xmlns:a16="http://schemas.microsoft.com/office/drawing/2014/main" id="{5B482ED1-3AA5-413E-A204-D2C6425CD0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439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ro" b="1" i="0" u="none" baseline="0"/>
              <a:t>RecentFileCache.bcf</a:t>
            </a:r>
            <a:r>
              <a:rPr lang="ro" b="0" i="0" u="none" baseline="0"/>
              <a:t>	</a:t>
            </a:r>
            <a:endParaRPr lang="ro" dirty="0"/>
          </a:p>
        </p:txBody>
      </p:sp>
      <p:sp>
        <p:nvSpPr>
          <p:cNvPr id="4" name="Content Placeholder 3">
            <a:extLst>
              <a:ext uri="{FF2B5EF4-FFF2-40B4-BE49-F238E27FC236}">
                <a16:creationId xmlns:a16="http://schemas.microsoft.com/office/drawing/2014/main" id="{E3F11A41-C676-4C73-92A2-3A2562585D53}"/>
              </a:ext>
            </a:extLst>
          </p:cNvPr>
          <p:cNvSpPr>
            <a:spLocks noGrp="1"/>
          </p:cNvSpPr>
          <p:nvPr>
            <p:ph idx="1"/>
          </p:nvPr>
        </p:nvSpPr>
        <p:spPr/>
        <p:txBody>
          <a:bodyPr/>
          <a:lstStyle/>
          <a:p>
            <a:pPr algn="l" rtl="0"/>
            <a:r>
              <a:rPr lang="ro" b="1" i="0" u="none" baseline="0"/>
              <a:t>De ce este important în căutarea de malware?</a:t>
            </a:r>
          </a:p>
          <a:p>
            <a:pPr lvl="1" algn="l" rtl="0"/>
            <a:r>
              <a:rPr lang="ro" b="1" i="0" u="none" baseline="0"/>
              <a:t>Afișează că programul a fost adăugat recent în sistem</a:t>
            </a:r>
          </a:p>
          <a:p>
            <a:pPr lvl="1" algn="l" rtl="0"/>
            <a:r>
              <a:rPr lang="ro" b="1" i="0" u="none" baseline="0"/>
              <a:t>Confirmă că un program a fost într-adevăr executat</a:t>
            </a:r>
          </a:p>
          <a:p>
            <a:pPr lvl="1" algn="l" rtl="0"/>
            <a:r>
              <a:rPr lang="ro" b="1" i="0" u="none" baseline="0"/>
              <a:t>Programul executat după ultima executare a ProgramDataUpdater</a:t>
            </a:r>
          </a:p>
          <a:p>
            <a:endParaRPr lang="ro" dirty="0"/>
          </a:p>
        </p:txBody>
      </p:sp>
      <p:sp>
        <p:nvSpPr>
          <p:cNvPr id="9" name="Slide Number Placeholder 8">
            <a:extLst>
              <a:ext uri="{FF2B5EF4-FFF2-40B4-BE49-F238E27FC236}">
                <a16:creationId xmlns:a16="http://schemas.microsoft.com/office/drawing/2014/main" id="{D6AF0B7A-3B1C-42CB-BEA1-81E1EDB61D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976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ro" b="1" i="0" u="none" baseline="0"/>
              <a:t>Amcache.hve</a:t>
            </a:r>
            <a:endParaRPr lang="ro" dirty="0"/>
          </a:p>
        </p:txBody>
      </p:sp>
      <p:sp>
        <p:nvSpPr>
          <p:cNvPr id="4" name="Content Placeholder 3">
            <a:extLst>
              <a:ext uri="{FF2B5EF4-FFF2-40B4-BE49-F238E27FC236}">
                <a16:creationId xmlns:a16="http://schemas.microsoft.com/office/drawing/2014/main" id="{087BC5D7-92FF-4890-A986-EF05436E105D}"/>
              </a:ext>
            </a:extLst>
          </p:cNvPr>
          <p:cNvSpPr>
            <a:spLocks noGrp="1"/>
          </p:cNvSpPr>
          <p:nvPr>
            <p:ph idx="1"/>
          </p:nvPr>
        </p:nvSpPr>
        <p:spPr/>
        <p:txBody>
          <a:bodyPr/>
          <a:lstStyle/>
          <a:p>
            <a:pPr algn="l" rtl="0"/>
            <a:r>
              <a:rPr lang="ro" b="1" i="0" u="none" baseline="0"/>
              <a:t>În Windows 8, Microsoft a înlocuit fișierul RecentFileCache.bcf cu unitatea Amcache</a:t>
            </a:r>
          </a:p>
          <a:p>
            <a:pPr algn="l" rtl="0"/>
            <a:r>
              <a:rPr lang="ro" b="1" i="0" u="none" baseline="0"/>
              <a:t>Este o unitate mică care se află în locația:</a:t>
            </a:r>
          </a:p>
          <a:p>
            <a:pPr lvl="1" algn="l" rtl="0">
              <a:buClr>
                <a:schemeClr val="tx1">
                  <a:lumMod val="65000"/>
                  <a:lumOff val="35000"/>
                </a:schemeClr>
              </a:buClr>
            </a:pPr>
            <a:r>
              <a:rPr lang="ro" b="1" i="0" u="none" baseline="0">
                <a:solidFill>
                  <a:schemeClr val="accent6">
                    <a:lumMod val="75000"/>
                  </a:schemeClr>
                </a:solidFill>
              </a:rPr>
              <a:t>C:\Windows\AppCompat\Programs\Amcache.hve</a:t>
            </a:r>
          </a:p>
          <a:p>
            <a:pPr algn="l" rtl="0"/>
            <a:r>
              <a:rPr lang="ro" b="1" i="0" u="none" baseline="0"/>
              <a:t>Conține mult mai multe informații decât arhiva de fișiere recente</a:t>
            </a:r>
          </a:p>
          <a:p>
            <a:pPr algn="l" rtl="0"/>
            <a:r>
              <a:rPr lang="ro" b="1" i="0" u="none" baseline="0"/>
              <a:t>Unitatea care ne interesează se numește File</a:t>
            </a:r>
          </a:p>
          <a:p>
            <a:pPr algn="l" rtl="0"/>
            <a:r>
              <a:rPr lang="ro" b="1" i="0" u="none" baseline="0"/>
              <a:t>Aici, fișierele sunt sortate după GUID-ul lor</a:t>
            </a:r>
          </a:p>
          <a:p>
            <a:endParaRPr lang="ro" dirty="0"/>
          </a:p>
        </p:txBody>
      </p:sp>
      <p:sp>
        <p:nvSpPr>
          <p:cNvPr id="9" name="Slide Number Placeholder 8">
            <a:extLst>
              <a:ext uri="{FF2B5EF4-FFF2-40B4-BE49-F238E27FC236}">
                <a16:creationId xmlns:a16="http://schemas.microsoft.com/office/drawing/2014/main" id="{CD68F665-892F-4A24-807D-60405258C8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932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ro" b="1" i="0" u="none" baseline="0"/>
              <a:t>Amcache</a:t>
            </a:r>
            <a:endParaRPr lang="ro" dirty="0"/>
          </a:p>
        </p:txBody>
      </p:sp>
      <p:pic>
        <p:nvPicPr>
          <p:cNvPr id="4" name="Picture 3" descr="amcache1.jpe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990600"/>
            <a:ext cx="4521200" cy="5524500"/>
          </a:xfrm>
          <a:prstGeom prst="rect">
            <a:avLst/>
          </a:prstGeom>
          <a:ln>
            <a:solidFill>
              <a:schemeClr val="tx1"/>
            </a:solidFill>
          </a:ln>
        </p:spPr>
      </p:pic>
      <p:sp>
        <p:nvSpPr>
          <p:cNvPr id="5" name="Rectangle 4"/>
          <p:cNvSpPr/>
          <p:nvPr/>
        </p:nvSpPr>
        <p:spPr>
          <a:xfrm>
            <a:off x="3276600" y="2971800"/>
            <a:ext cx="1905000" cy="5334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ro"/>
          </a:p>
        </p:txBody>
      </p:sp>
      <p:cxnSp>
        <p:nvCxnSpPr>
          <p:cNvPr id="7" name="Straight Arrow Connector 6"/>
          <p:cNvCxnSpPr/>
          <p:nvPr/>
        </p:nvCxnSpPr>
        <p:spPr>
          <a:xfrm flipV="1">
            <a:off x="5257800" y="2514600"/>
            <a:ext cx="381000" cy="38100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52400" y="2819400"/>
            <a:ext cx="2667000" cy="461665"/>
          </a:xfrm>
          <a:prstGeom prst="rect">
            <a:avLst/>
          </a:prstGeom>
          <a:noFill/>
        </p:spPr>
        <p:txBody>
          <a:bodyPr wrap="square" rtlCol="0">
            <a:spAutoFit/>
          </a:bodyPr>
          <a:lstStyle/>
          <a:p>
            <a:pPr algn="r" rtl="0"/>
            <a:r>
              <a:rPr lang="ro" sz="1200" b="1" i="0" u="none" baseline="0">
                <a:latin typeface="Arial" panose="020B0604020202020204" pitchFamily="34" charset="0"/>
                <a:cs typeface="Arial" panose="020B0604020202020204" pitchFamily="34" charset="0"/>
              </a:rPr>
              <a:t>Volume GUIDs pot fi văzute în MountedDevices în unitatea SYSTEM</a:t>
            </a:r>
          </a:p>
        </p:txBody>
      </p:sp>
      <p:sp>
        <p:nvSpPr>
          <p:cNvPr id="6" name="Slide Number Placeholder 5">
            <a:extLst>
              <a:ext uri="{FF2B5EF4-FFF2-40B4-BE49-F238E27FC236}">
                <a16:creationId xmlns:a16="http://schemas.microsoft.com/office/drawing/2014/main" id="{732518E0-B813-4A86-A442-84B2DBDD41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3008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ro" b="1" i="0" u="none" baseline="0"/>
              <a:t>Amcache</a:t>
            </a:r>
            <a:endParaRPr lang="ro" dirty="0"/>
          </a:p>
        </p:txBody>
      </p:sp>
      <p:sp>
        <p:nvSpPr>
          <p:cNvPr id="3" name="Text Placeholder 2"/>
          <p:cNvSpPr>
            <a:spLocks noGrp="1"/>
          </p:cNvSpPr>
          <p:nvPr>
            <p:ph idx="1"/>
          </p:nvPr>
        </p:nvSpPr>
        <p:spPr/>
        <p:txBody>
          <a:bodyPr/>
          <a:lstStyle/>
          <a:p>
            <a:pPr algn="l" rtl="0"/>
            <a:r>
              <a:rPr lang="ro" b="1" i="0" u="none" baseline="0"/>
              <a:t>Ultimul timp scris arată când fișierul a fost executat pentru prima dată</a:t>
            </a:r>
          </a:p>
          <a:p>
            <a:pPr algn="l" rtl="0"/>
            <a:r>
              <a:rPr lang="ro" b="1" i="0" u="none" baseline="0"/>
              <a:t>Fiecare cheie din GUID are un număr de valori asociate cu aceasta, cum ar fi calea completă la fișier, timpul de legătură, SHA1 hash a fișierului etc.</a:t>
            </a:r>
          </a:p>
          <a:p>
            <a:endParaRPr lang="ro" dirty="0"/>
          </a:p>
        </p:txBody>
      </p:sp>
      <p:sp>
        <p:nvSpPr>
          <p:cNvPr id="6" name="Slide Number Placeholder 5">
            <a:extLst>
              <a:ext uri="{FF2B5EF4-FFF2-40B4-BE49-F238E27FC236}">
                <a16:creationId xmlns:a16="http://schemas.microsoft.com/office/drawing/2014/main" id="{CD239EF0-89BD-42C7-A652-2C9578B034A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226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ro" b="1" i="0" u="none" baseline="0"/>
              <a:t>Amcache</a:t>
            </a:r>
            <a:endParaRPr lang="ro" dirty="0"/>
          </a:p>
        </p:txBody>
      </p:sp>
      <p:sp>
        <p:nvSpPr>
          <p:cNvPr id="5" name="Slide Number Placeholder 4">
            <a:extLst>
              <a:ext uri="{FF2B5EF4-FFF2-40B4-BE49-F238E27FC236}">
                <a16:creationId xmlns:a16="http://schemas.microsoft.com/office/drawing/2014/main" id="{356BAB0B-270D-418F-8B60-3C78B305C17E}"/>
              </a:ext>
            </a:extLst>
          </p:cNvPr>
          <p:cNvSpPr>
            <a:spLocks noGrp="1"/>
          </p:cNvSpPr>
          <p:nvPr>
            <p:ph type="sldNum" sz="quarter" idx="12"/>
          </p:nvPr>
        </p:nvSpPr>
        <p:spPr/>
        <p:txBody>
          <a:bodyPr/>
          <a:lstStyle/>
          <a:p>
            <a:pPr lvl="0" algn="r" rtl="0"/>
            <a:fld id="{AE41A4C1-1F66-42BA-B70C-1476E553603D}" type="slidenum">
              <a:rPr/>
              <a:pPr lvl="0" algn="r" rtl="0"/>
              <a:t>35</a:t>
            </a:fld>
            <a:endParaRPr lang="ro" noProof="0"/>
          </a:p>
        </p:txBody>
      </p:sp>
      <p:pic>
        <p:nvPicPr>
          <p:cNvPr id="4" name="Picture 3" descr="amcache2.jpe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025" y="1905000"/>
            <a:ext cx="7988300" cy="3048000"/>
          </a:xfrm>
          <a:prstGeom prst="rect">
            <a:avLst/>
          </a:prstGeom>
          <a:ln>
            <a:solidFill>
              <a:schemeClr val="tx1"/>
            </a:solidFill>
          </a:ln>
        </p:spPr>
      </p:pic>
      <p:cxnSp>
        <p:nvCxnSpPr>
          <p:cNvPr id="6" name="Straight Arrow Connector 5"/>
          <p:cNvCxnSpPr/>
          <p:nvPr/>
        </p:nvCxnSpPr>
        <p:spPr>
          <a:xfrm flipV="1">
            <a:off x="1981200" y="2895600"/>
            <a:ext cx="1295400" cy="68580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286000" y="2971800"/>
            <a:ext cx="1143000" cy="152400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9210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ro" b="1" i="0" u="none" baseline="0"/>
              <a:t>Amcache</a:t>
            </a:r>
            <a:endParaRPr lang="ro" dirty="0"/>
          </a:p>
        </p:txBody>
      </p:sp>
      <p:pic>
        <p:nvPicPr>
          <p:cNvPr id="4" name="Picture 3" descr="amcache3.jpe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838200"/>
            <a:ext cx="4643613" cy="5809373"/>
          </a:xfrm>
          <a:prstGeom prst="rect">
            <a:avLst/>
          </a:prstGeom>
          <a:ln>
            <a:solidFill>
              <a:schemeClr val="tx1"/>
            </a:solidFill>
          </a:ln>
        </p:spPr>
      </p:pic>
      <p:cxnSp>
        <p:nvCxnSpPr>
          <p:cNvPr id="5" name="Straight Connector 4"/>
          <p:cNvCxnSpPr/>
          <p:nvPr/>
        </p:nvCxnSpPr>
        <p:spPr>
          <a:xfrm>
            <a:off x="1828800" y="5181600"/>
            <a:ext cx="1231751" cy="381000"/>
          </a:xfrm>
          <a:prstGeom prst="line">
            <a:avLst/>
          </a:prstGeom>
          <a:ln w="38100">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62000" y="4921250"/>
            <a:ext cx="1447800" cy="276999"/>
          </a:xfrm>
          <a:prstGeom prst="rect">
            <a:avLst/>
          </a:prstGeom>
          <a:noFill/>
        </p:spPr>
        <p:txBody>
          <a:bodyPr wrap="square" rtlCol="0">
            <a:spAutoFit/>
          </a:bodyPr>
          <a:lstStyle/>
          <a:p>
            <a:pPr algn="r" rtl="0"/>
            <a:r>
              <a:rPr lang="ro" sz="1200" b="1" i="0" u="none" baseline="0">
                <a:latin typeface="Arial" panose="020B0604020202020204" pitchFamily="34" charset="0"/>
                <a:cs typeface="Arial" panose="020B0604020202020204" pitchFamily="34" charset="0"/>
              </a:rPr>
              <a:t>Calea completă</a:t>
            </a:r>
          </a:p>
        </p:txBody>
      </p:sp>
      <p:sp>
        <p:nvSpPr>
          <p:cNvPr id="11" name="TextBox 10"/>
          <p:cNvSpPr txBox="1"/>
          <p:nvPr/>
        </p:nvSpPr>
        <p:spPr>
          <a:xfrm>
            <a:off x="533400" y="1715353"/>
            <a:ext cx="1676400" cy="830997"/>
          </a:xfrm>
          <a:prstGeom prst="rect">
            <a:avLst/>
          </a:prstGeom>
          <a:noFill/>
        </p:spPr>
        <p:txBody>
          <a:bodyPr wrap="square" rtlCol="0">
            <a:spAutoFit/>
          </a:bodyPr>
          <a:lstStyle/>
          <a:p>
            <a:pPr algn="r" rtl="0"/>
            <a:r>
              <a:rPr lang="ro" sz="1200" b="1" i="0" u="none" baseline="0">
                <a:latin typeface="Arial" panose="020B0604020202020204" pitchFamily="34" charset="0"/>
                <a:cs typeface="Arial" panose="020B0604020202020204" pitchFamily="34" charset="0"/>
              </a:rPr>
              <a:t>Aceste valori corespund subcheiilor de registru pentru fiecare fișier</a:t>
            </a:r>
          </a:p>
        </p:txBody>
      </p:sp>
      <p:sp>
        <p:nvSpPr>
          <p:cNvPr id="17" name="Rectangle 16"/>
          <p:cNvSpPr/>
          <p:nvPr/>
        </p:nvSpPr>
        <p:spPr>
          <a:xfrm>
            <a:off x="3124200" y="838200"/>
            <a:ext cx="457200" cy="57912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ro"/>
          </a:p>
        </p:txBody>
      </p:sp>
      <p:cxnSp>
        <p:nvCxnSpPr>
          <p:cNvPr id="19" name="Straight Arrow Connector 18"/>
          <p:cNvCxnSpPr/>
          <p:nvPr/>
        </p:nvCxnSpPr>
        <p:spPr>
          <a:xfrm>
            <a:off x="2209800" y="2133600"/>
            <a:ext cx="762000" cy="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3BFB64D6-558C-4062-913E-A9E98EA358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096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ro" b="1" i="0" u="none" baseline="0"/>
              <a:t>AmcacheParser.exe</a:t>
            </a:r>
            <a:r>
              <a:rPr lang="ro" b="0" i="0" u="none" baseline="0"/>
              <a:t>	</a:t>
            </a:r>
            <a:endParaRPr lang="ro" dirty="0"/>
          </a:p>
        </p:txBody>
      </p:sp>
      <p:sp>
        <p:nvSpPr>
          <p:cNvPr id="5" name="Content Placeholder 4">
            <a:extLst>
              <a:ext uri="{FF2B5EF4-FFF2-40B4-BE49-F238E27FC236}">
                <a16:creationId xmlns:a16="http://schemas.microsoft.com/office/drawing/2014/main" id="{210BCFEC-D577-4541-984C-28242EF31B18}"/>
              </a:ext>
            </a:extLst>
          </p:cNvPr>
          <p:cNvSpPr>
            <a:spLocks noGrp="1"/>
          </p:cNvSpPr>
          <p:nvPr>
            <p:ph idx="1"/>
          </p:nvPr>
        </p:nvSpPr>
        <p:spPr/>
        <p:txBody>
          <a:bodyPr/>
          <a:lstStyle/>
          <a:p>
            <a:pPr algn="l" rtl="0"/>
            <a:r>
              <a:rPr lang="ro" b="1" i="0" u="none" baseline="0"/>
              <a:t>Instrument linie de comandă scris de Eric Zimmerman, care va analiza Amcache și salva rezultatele într-un CSV</a:t>
            </a:r>
          </a:p>
          <a:p>
            <a:endParaRPr lang="ro" dirty="0"/>
          </a:p>
        </p:txBody>
      </p:sp>
      <p:sp>
        <p:nvSpPr>
          <p:cNvPr id="8" name="Slide Number Placeholder 7">
            <a:extLst>
              <a:ext uri="{FF2B5EF4-FFF2-40B4-BE49-F238E27FC236}">
                <a16:creationId xmlns:a16="http://schemas.microsoft.com/office/drawing/2014/main" id="{2F78A3D7-C873-4770-9C83-6CCC10E0C99D}"/>
              </a:ext>
            </a:extLst>
          </p:cNvPr>
          <p:cNvSpPr>
            <a:spLocks noGrp="1"/>
          </p:cNvSpPr>
          <p:nvPr>
            <p:ph type="sldNum" sz="quarter" idx="12"/>
          </p:nvPr>
        </p:nvSpPr>
        <p:spPr/>
        <p:txBody>
          <a:bodyPr/>
          <a:lstStyle/>
          <a:p>
            <a:pPr lvl="0" algn="r" rtl="0"/>
            <a:fld id="{AE41A4C1-1F66-42BA-B70C-1476E553603D}" type="slidenum">
              <a:rPr/>
              <a:pPr lvl="0" algn="r" rtl="0"/>
              <a:t>37</a:t>
            </a:fld>
            <a:endParaRPr lang="ro" noProof="0"/>
          </a:p>
        </p:txBody>
      </p:sp>
      <p:pic>
        <p:nvPicPr>
          <p:cNvPr id="4" name="Picture 3" descr="amcache_parsed.jpe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 y="2524125"/>
            <a:ext cx="8305800" cy="2074004"/>
          </a:xfrm>
          <a:prstGeom prst="rect">
            <a:avLst/>
          </a:prstGeom>
          <a:ln>
            <a:solidFill>
              <a:schemeClr val="tx1"/>
            </a:solidFill>
          </a:ln>
        </p:spPr>
      </p:pic>
    </p:spTree>
    <p:extLst>
      <p:ext uri="{BB962C8B-B14F-4D97-AF65-F5344CB8AC3E}">
        <p14:creationId xmlns:p14="http://schemas.microsoft.com/office/powerpoint/2010/main" val="3419002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ro" b="1" i="0" u="none" baseline="0"/>
              <a:t>Shellbags și Streams</a:t>
            </a:r>
            <a:endParaRPr lang="ro" dirty="0"/>
          </a:p>
        </p:txBody>
      </p:sp>
      <p:sp>
        <p:nvSpPr>
          <p:cNvPr id="4" name="Content Placeholder 3">
            <a:extLst>
              <a:ext uri="{FF2B5EF4-FFF2-40B4-BE49-F238E27FC236}">
                <a16:creationId xmlns:a16="http://schemas.microsoft.com/office/drawing/2014/main" id="{C2E65BE7-94B0-43E4-8315-BC09D7CFEDA1}"/>
              </a:ext>
            </a:extLst>
          </p:cNvPr>
          <p:cNvSpPr>
            <a:spLocks noGrp="1"/>
          </p:cNvSpPr>
          <p:nvPr>
            <p:ph idx="1"/>
          </p:nvPr>
        </p:nvSpPr>
        <p:spPr/>
        <p:txBody>
          <a:bodyPr/>
          <a:lstStyle/>
          <a:p>
            <a:pPr algn="l" rtl="0"/>
            <a:r>
              <a:rPr lang="ro" b="1" i="0" u="none" baseline="0"/>
              <a:t>Registrul urmărește preferințele ferestrelor deschise</a:t>
            </a:r>
          </a:p>
          <a:p>
            <a:pPr algn="l" rtl="0"/>
            <a:r>
              <a:rPr lang="ro" b="1" i="0" u="none" baseline="0"/>
              <a:t>Locație excelentă pentru căutarea prezenței executabilelor, fișierelor de exfiltrație</a:t>
            </a:r>
          </a:p>
          <a:p>
            <a:pPr algn="l" rtl="0"/>
            <a:r>
              <a:rPr lang="ro" b="1" i="0" u="none" baseline="0"/>
              <a:t>Poate afișa chiar și o vizualizare istorică, chiar dacă fișierele nu mai  sunt pe sistem</a:t>
            </a:r>
          </a:p>
          <a:p>
            <a:endParaRPr lang="ro" dirty="0"/>
          </a:p>
        </p:txBody>
      </p:sp>
      <p:sp>
        <p:nvSpPr>
          <p:cNvPr id="7" name="Slide Number Placeholder 6">
            <a:extLst>
              <a:ext uri="{FF2B5EF4-FFF2-40B4-BE49-F238E27FC236}">
                <a16:creationId xmlns:a16="http://schemas.microsoft.com/office/drawing/2014/main" id="{DF245B09-DB44-42CC-B0D9-C02C2B380D0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824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Shellbags</a:t>
            </a:r>
            <a:endParaRPr lang="ro" dirty="0"/>
          </a:p>
        </p:txBody>
      </p:sp>
      <p:sp>
        <p:nvSpPr>
          <p:cNvPr id="5" name="Content Placeholder 4">
            <a:extLst>
              <a:ext uri="{FF2B5EF4-FFF2-40B4-BE49-F238E27FC236}">
                <a16:creationId xmlns:a16="http://schemas.microsoft.com/office/drawing/2014/main" id="{8C46C388-9DFF-4182-9FE5-859199C760E1}"/>
              </a:ext>
            </a:extLst>
          </p:cNvPr>
          <p:cNvSpPr>
            <a:spLocks noGrp="1"/>
          </p:cNvSpPr>
          <p:nvPr>
            <p:ph idx="1"/>
          </p:nvPr>
        </p:nvSpPr>
        <p:spPr/>
        <p:txBody>
          <a:bodyPr/>
          <a:lstStyle/>
          <a:p>
            <a:pPr algn="l" rtl="0"/>
            <a:r>
              <a:rPr lang="ro" b="1" i="0" u="none" baseline="0"/>
              <a:t>Shellbags sunt chei specifice utilizatorului utilizate pentru a urmări preferințele pentru afișarea de foldere cu Windows Explorer pentru folderele locale</a:t>
            </a:r>
          </a:p>
          <a:p>
            <a:pPr algn="l" rtl="0">
              <a:tabLst>
                <a:tab pos="1143000" algn="l"/>
              </a:tabLst>
            </a:pPr>
            <a:r>
              <a:rPr lang="ro" b="1" i="0" u="none" baseline="0"/>
              <a:t>În XP:</a:t>
            </a:r>
            <a:r>
              <a:rPr lang="ro" b="0" i="0" u="none" baseline="0"/>
              <a:t>	</a:t>
            </a:r>
            <a:r>
              <a:rPr lang="ro" b="1" i="0" u="none" baseline="0">
                <a:solidFill>
                  <a:schemeClr val="accent6">
                    <a:lumMod val="75000"/>
                  </a:schemeClr>
                </a:solidFill>
              </a:rPr>
              <a:t>HKCU\Software\Microsoft\Windows\Shell</a:t>
            </a:r>
            <a:endParaRPr lang="ro" dirty="0">
              <a:solidFill>
                <a:schemeClr val="accent6">
                  <a:lumMod val="75000"/>
                </a:schemeClr>
              </a:solidFill>
            </a:endParaRPr>
          </a:p>
          <a:p>
            <a:pPr algn="l" rtl="0">
              <a:tabLst>
                <a:tab pos="1143000" algn="l"/>
              </a:tabLst>
            </a:pPr>
            <a:r>
              <a:rPr lang="ro" b="1" i="0" u="none" baseline="0"/>
              <a:t>În 7:</a:t>
            </a:r>
            <a:r>
              <a:rPr lang="ro" b="0" i="0" u="none" baseline="0"/>
              <a:t>	</a:t>
            </a:r>
            <a:r>
              <a:rPr lang="ro" b="1" i="0" u="none" baseline="0">
                <a:solidFill>
                  <a:schemeClr val="accent6">
                    <a:lumMod val="75000"/>
                  </a:schemeClr>
                </a:solidFill>
              </a:rPr>
              <a:t>HKCU\Software\Classes\Local </a:t>
            </a:r>
            <a:r>
              <a:rPr lang="ro" b="0" i="0" u="none" baseline="0">
                <a:solidFill>
                  <a:schemeClr val="accent6">
                    <a:lumMod val="75000"/>
                  </a:schemeClr>
                </a:solidFill>
              </a:rPr>
              <a:t>				</a:t>
            </a:r>
            <a:r>
              <a:rPr lang="ro" b="1" i="0" u="none" baseline="0">
                <a:solidFill>
                  <a:schemeClr val="accent6">
                    <a:lumMod val="75000"/>
                  </a:schemeClr>
                </a:solidFill>
              </a:rPr>
              <a:t>Settings\Software\Microsoft\ Windows\Shell</a:t>
            </a:r>
          </a:p>
        </p:txBody>
      </p:sp>
      <p:sp>
        <p:nvSpPr>
          <p:cNvPr id="4" name="object 4"/>
          <p:cNvSpPr/>
          <p:nvPr/>
        </p:nvSpPr>
        <p:spPr>
          <a:xfrm>
            <a:off x="2895600" y="4038600"/>
            <a:ext cx="3352800" cy="1581150"/>
          </a:xfrm>
          <a:prstGeom prst="rect">
            <a:avLst/>
          </a:prstGeom>
          <a:blipFill>
            <a:blip r:embed="rId2" cstate="print"/>
            <a:stretch>
              <a:fillRect/>
            </a:stretch>
          </a:blipFill>
          <a:ln>
            <a:solidFill>
              <a:schemeClr val="tx1"/>
            </a:solidFill>
          </a:ln>
        </p:spPr>
        <p:txBody>
          <a:bodyPr wrap="square" lIns="0" tIns="0" rIns="0" bIns="0" rtlCol="0"/>
          <a:lstStyle/>
          <a:p>
            <a:endParaRPr/>
          </a:p>
        </p:txBody>
      </p:sp>
      <p:sp>
        <p:nvSpPr>
          <p:cNvPr id="8" name="Slide Number Placeholder 7">
            <a:extLst>
              <a:ext uri="{FF2B5EF4-FFF2-40B4-BE49-F238E27FC236}">
                <a16:creationId xmlns:a16="http://schemas.microsoft.com/office/drawing/2014/main" id="{77C2E820-E466-4020-9679-9461CF89EB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Artefacte de registru cheie</a:t>
            </a:r>
            <a:endParaRPr lang="ro" dirty="0"/>
          </a:p>
        </p:txBody>
      </p:sp>
      <p:sp>
        <p:nvSpPr>
          <p:cNvPr id="5" name="Content Placeholder 4">
            <a:extLst>
              <a:ext uri="{FF2B5EF4-FFF2-40B4-BE49-F238E27FC236}">
                <a16:creationId xmlns:a16="http://schemas.microsoft.com/office/drawing/2014/main" id="{DFDD6C23-4B51-44E5-B183-BA76E23B2C0F}"/>
              </a:ext>
            </a:extLst>
          </p:cNvPr>
          <p:cNvSpPr>
            <a:spLocks noGrp="1"/>
          </p:cNvSpPr>
          <p:nvPr>
            <p:ph idx="1"/>
          </p:nvPr>
        </p:nvSpPr>
        <p:spPr/>
        <p:txBody>
          <a:bodyPr/>
          <a:lstStyle/>
          <a:p>
            <a:pPr algn="l" rtl="0"/>
            <a:r>
              <a:rPr lang="ro" b="1" i="0" u="none" baseline="0"/>
              <a:t>Informații despre sistem</a:t>
            </a:r>
          </a:p>
          <a:p>
            <a:pPr algn="l" rtl="0"/>
            <a:r>
              <a:rPr lang="ro" b="1" i="0" u="none" baseline="0"/>
              <a:t>UserAssist</a:t>
            </a:r>
            <a:endParaRPr lang="ro" dirty="0"/>
          </a:p>
          <a:p>
            <a:pPr algn="l" rtl="0"/>
            <a:r>
              <a:rPr lang="ro" b="1" i="0" u="none" baseline="0"/>
              <a:t>MuiCache</a:t>
            </a:r>
            <a:endParaRPr lang="ro" dirty="0"/>
          </a:p>
          <a:p>
            <a:pPr algn="l" rtl="0"/>
            <a:r>
              <a:rPr lang="ro" b="1" i="0" u="none" baseline="0"/>
              <a:t>Listele folosite cel mai recent (MRU) </a:t>
            </a:r>
          </a:p>
          <a:p>
            <a:pPr algn="l" rtl="0"/>
            <a:r>
              <a:rPr lang="ro" b="1" i="0" u="none" baseline="0"/>
              <a:t>Locații Autorun </a:t>
            </a:r>
          </a:p>
          <a:p>
            <a:pPr algn="l" rtl="0"/>
            <a:r>
              <a:rPr lang="ro" b="1" i="0" u="none" baseline="0"/>
              <a:t>ShellBags</a:t>
            </a:r>
            <a:endParaRPr lang="ro" dirty="0"/>
          </a:p>
          <a:p>
            <a:pPr algn="l" rtl="0"/>
            <a:r>
              <a:rPr lang="ro" b="1" i="0" u="none" baseline="0"/>
              <a:t>StreamMRUs</a:t>
            </a:r>
            <a:endParaRPr lang="ro" dirty="0"/>
          </a:p>
          <a:p>
            <a:pPr algn="l" rtl="0"/>
            <a:r>
              <a:rPr lang="ro" b="1" i="0" u="none" baseline="0"/>
              <a:t>Shimcache</a:t>
            </a:r>
            <a:endParaRPr lang="ro" dirty="0"/>
          </a:p>
          <a:p>
            <a:pPr algn="l" rtl="0"/>
            <a:r>
              <a:rPr lang="ro" b="1" i="0" u="none" baseline="0"/>
              <a:t>Amcache</a:t>
            </a:r>
            <a:endParaRPr lang="ro" dirty="0"/>
          </a:p>
          <a:p>
            <a:pPr algn="l" rtl="0"/>
            <a:r>
              <a:rPr lang="ro" b="1" i="0" u="none" baseline="0"/>
              <a:t>Folosirea USB</a:t>
            </a:r>
          </a:p>
        </p:txBody>
      </p:sp>
      <p:sp>
        <p:nvSpPr>
          <p:cNvPr id="12" name="Slide Number Placeholder 11">
            <a:extLst>
              <a:ext uri="{FF2B5EF4-FFF2-40B4-BE49-F238E27FC236}">
                <a16:creationId xmlns:a16="http://schemas.microsoft.com/office/drawing/2014/main" id="{FEC16331-6800-46F5-B62B-1545D23024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Shellbags</a:t>
            </a:r>
            <a:endParaRPr lang="ro" dirty="0"/>
          </a:p>
        </p:txBody>
      </p:sp>
      <p:sp>
        <p:nvSpPr>
          <p:cNvPr id="5" name="Content Placeholder 4">
            <a:extLst>
              <a:ext uri="{FF2B5EF4-FFF2-40B4-BE49-F238E27FC236}">
                <a16:creationId xmlns:a16="http://schemas.microsoft.com/office/drawing/2014/main" id="{AFF3558E-3A65-45CE-9C27-911759E091B1}"/>
              </a:ext>
            </a:extLst>
          </p:cNvPr>
          <p:cNvSpPr>
            <a:spLocks noGrp="1"/>
          </p:cNvSpPr>
          <p:nvPr>
            <p:ph idx="1"/>
          </p:nvPr>
        </p:nvSpPr>
        <p:spPr/>
        <p:txBody>
          <a:bodyPr/>
          <a:lstStyle/>
          <a:p>
            <a:pPr algn="l" rtl="0"/>
            <a:r>
              <a:rPr lang="ro" b="1" i="0" u="none" baseline="0"/>
              <a:t>Pot fi folosite pentru a găsi fișiere existente pe suporturi externe, pentru a afișa enumerarea sistemului de fișiere de către un atacator, existența unui program malware într-un anumit director, volumele criptate care au fost montate etc.</a:t>
            </a:r>
          </a:p>
          <a:p>
            <a:pPr algn="l" rtl="0"/>
            <a:r>
              <a:rPr lang="ro" b="1" i="0" u="none" baseline="0"/>
              <a:t>Există artefacte pentru elementele care nu mai există în sistemul de fișiere</a:t>
            </a:r>
          </a:p>
          <a:p>
            <a:pPr algn="l" rtl="0"/>
            <a:r>
              <a:rPr lang="ro" b="1" i="0" u="none" baseline="0"/>
              <a:t>Pentru ca o înregistrare Shellbag să fie creată, o fereastră trebuie să fie deschisă și închisă cel puțin o dată cu Windows Explorer</a:t>
            </a:r>
          </a:p>
          <a:p>
            <a:pPr algn="l" rtl="0"/>
            <a:r>
              <a:rPr lang="ro" b="1" i="0" u="none" baseline="0"/>
              <a:t>Sunt înregistrate orele ultimei scrieri, permițând analiza temporală, împreună cu timpurile MAC integrate încorporate în cheie</a:t>
            </a:r>
          </a:p>
          <a:p>
            <a:pPr algn="l" rtl="0"/>
            <a:r>
              <a:rPr lang="ro" b="1" i="0" u="none" baseline="0"/>
              <a:t>Tzworks Shellbag Parser și ShellBags Explorer al lui Eric Zimmerman pot analiza aceste structuri binare</a:t>
            </a:r>
          </a:p>
        </p:txBody>
      </p:sp>
      <p:sp>
        <p:nvSpPr>
          <p:cNvPr id="8" name="Slide Number Placeholder 7">
            <a:extLst>
              <a:ext uri="{FF2B5EF4-FFF2-40B4-BE49-F238E27FC236}">
                <a16:creationId xmlns:a16="http://schemas.microsoft.com/office/drawing/2014/main" id="{435C787A-90A7-446A-AFC0-8DACD08EE3F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Shellbags</a:t>
            </a:r>
            <a:endParaRPr lang="ro" dirty="0"/>
          </a:p>
        </p:txBody>
      </p:sp>
      <p:sp>
        <p:nvSpPr>
          <p:cNvPr id="6" name="Content Placeholder 5">
            <a:extLst>
              <a:ext uri="{FF2B5EF4-FFF2-40B4-BE49-F238E27FC236}">
                <a16:creationId xmlns:a16="http://schemas.microsoft.com/office/drawing/2014/main" id="{39ED07CC-90F6-4598-957B-8F350D719D94}"/>
              </a:ext>
            </a:extLst>
          </p:cNvPr>
          <p:cNvSpPr>
            <a:spLocks noGrp="1"/>
          </p:cNvSpPr>
          <p:nvPr>
            <p:ph idx="1"/>
          </p:nvPr>
        </p:nvSpPr>
        <p:spPr/>
        <p:txBody>
          <a:bodyPr/>
          <a:lstStyle/>
          <a:p>
            <a:pPr algn="l" rtl="0"/>
            <a:r>
              <a:rPr lang="ro" b="1" i="0" u="none" baseline="0"/>
              <a:t>Shellbags conține numele dosarului și calea completă a elementelor</a:t>
            </a:r>
          </a:p>
          <a:p>
            <a:pPr algn="l" rtl="0"/>
            <a:r>
              <a:rPr lang="ro" b="1" i="0" u="none" baseline="0"/>
              <a:t>În această captură de ecran, putem vedea cheia Shellbag pentru fereastra Desktop</a:t>
            </a:r>
          </a:p>
          <a:p>
            <a:endParaRPr lang="ro" dirty="0"/>
          </a:p>
        </p:txBody>
      </p:sp>
      <p:sp>
        <p:nvSpPr>
          <p:cNvPr id="4" name="object 4"/>
          <p:cNvSpPr/>
          <p:nvPr/>
        </p:nvSpPr>
        <p:spPr>
          <a:xfrm>
            <a:off x="1011110" y="2514600"/>
            <a:ext cx="7121779" cy="3124200"/>
          </a:xfrm>
          <a:prstGeom prst="rect">
            <a:avLst/>
          </a:prstGeom>
          <a:blipFill>
            <a:blip r:embed="rId2" cstate="print"/>
            <a:stretch>
              <a:fillRect/>
            </a:stretch>
          </a:blipFill>
          <a:ln>
            <a:solidFill>
              <a:schemeClr val="tx1"/>
            </a:solidFill>
          </a:ln>
        </p:spPr>
        <p:txBody>
          <a:bodyPr wrap="square" lIns="0" tIns="0" rIns="0" bIns="0" rtlCol="0"/>
          <a:lstStyle/>
          <a:p>
            <a:endParaRPr/>
          </a:p>
        </p:txBody>
      </p:sp>
      <p:sp>
        <p:nvSpPr>
          <p:cNvPr id="9" name="Slide Number Placeholder 8">
            <a:extLst>
              <a:ext uri="{FF2B5EF4-FFF2-40B4-BE49-F238E27FC236}">
                <a16:creationId xmlns:a16="http://schemas.microsoft.com/office/drawing/2014/main" id="{9B616A47-7B03-4777-9F02-9B927BD5A8D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590800" y="2345290"/>
            <a:ext cx="3962400" cy="3514725"/>
          </a:xfrm>
          <a:prstGeom prst="rect">
            <a:avLst/>
          </a:prstGeom>
          <a:blipFill>
            <a:blip r:embed="rId2" cstate="print"/>
            <a:stretch>
              <a:fillRect/>
            </a:stretch>
          </a:blipFill>
          <a:ln>
            <a:solidFill>
              <a:schemeClr val="tx1"/>
            </a:solidFill>
          </a:ln>
        </p:spPr>
        <p:txBody>
          <a:bodyPr wrap="square" lIns="0" tIns="0" rIns="0" bIns="0" rtlCol="0"/>
          <a:lstStyle/>
          <a:p>
            <a:endParaRPr/>
          </a:p>
        </p:txBody>
      </p:sp>
      <p:sp>
        <p:nvSpPr>
          <p:cNvPr id="6" name="Title 5">
            <a:extLst>
              <a:ext uri="{FF2B5EF4-FFF2-40B4-BE49-F238E27FC236}">
                <a16:creationId xmlns:a16="http://schemas.microsoft.com/office/drawing/2014/main" id="{B2EA758E-70A4-4CC5-9CAE-527270728901}"/>
              </a:ext>
            </a:extLst>
          </p:cNvPr>
          <p:cNvSpPr>
            <a:spLocks noGrp="1"/>
          </p:cNvSpPr>
          <p:nvPr>
            <p:ph type="title"/>
          </p:nvPr>
        </p:nvSpPr>
        <p:spPr/>
        <p:txBody>
          <a:bodyPr/>
          <a:lstStyle/>
          <a:p>
            <a:pPr algn="l" rtl="0"/>
            <a:r>
              <a:rPr lang="ro" b="1" i="0" u="none" baseline="0"/>
              <a:t>Shellbags</a:t>
            </a:r>
            <a:endParaRPr lang="ro" dirty="0"/>
          </a:p>
        </p:txBody>
      </p:sp>
      <p:sp>
        <p:nvSpPr>
          <p:cNvPr id="8" name="object 3">
            <a:extLst>
              <a:ext uri="{FF2B5EF4-FFF2-40B4-BE49-F238E27FC236}">
                <a16:creationId xmlns:a16="http://schemas.microsoft.com/office/drawing/2014/main" id="{767AA887-9FAA-4850-AD65-BA6D7FA2563C}"/>
              </a:ext>
            </a:extLst>
          </p:cNvPr>
          <p:cNvSpPr txBox="1">
            <a:spLocks noGrp="1"/>
          </p:cNvSpPr>
          <p:nvPr>
            <p:ph idx="1"/>
          </p:nvPr>
        </p:nvSpPr>
        <p:spPr/>
        <p:txBody>
          <a:bodyPr/>
          <a:lstStyle/>
          <a:p>
            <a:pPr algn="l" rtl="0"/>
            <a:r>
              <a:rPr lang="ro" b="1" i="0" u="none" baseline="0"/>
              <a:t>În sub-elementele ItemPos sunt numele icoanelor/fișierelor din directorul respectiv, fișierul de legătură Google Chrome, în acest caz:</a:t>
            </a:r>
            <a:endParaRPr lang="ro" dirty="0"/>
          </a:p>
        </p:txBody>
      </p:sp>
      <p:sp>
        <p:nvSpPr>
          <p:cNvPr id="11" name="Slide Number Placeholder 10">
            <a:extLst>
              <a:ext uri="{FF2B5EF4-FFF2-40B4-BE49-F238E27FC236}">
                <a16:creationId xmlns:a16="http://schemas.microsoft.com/office/drawing/2014/main" id="{95B766B4-F8A8-4CA8-9696-B2A781A32064}"/>
              </a:ext>
            </a:extLst>
          </p:cNvPr>
          <p:cNvSpPr>
            <a:spLocks noGrp="1"/>
          </p:cNvSpPr>
          <p:nvPr>
            <p:ph type="sldNum" sz="quarter" idx="12"/>
          </p:nvPr>
        </p:nvSpPr>
        <p:spPr/>
        <p:txBody>
          <a:bodyPr/>
          <a:lstStyle/>
          <a:p>
            <a:pPr lvl="0" algn="r" rtl="0"/>
            <a:fld id="{AE41A4C1-1F66-42BA-B70C-1476E553603D}" type="slidenum">
              <a:rPr/>
              <a:pPr lvl="0" algn="r" rtl="0"/>
              <a:t>42</a:t>
            </a:fld>
            <a:endParaRPr lang="ro" noProof="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ro" b="1" i="0" u="none" baseline="0"/>
              <a:t>ShellBags Explorer</a:t>
            </a:r>
            <a:endParaRPr lang="ro" dirty="0"/>
          </a:p>
        </p:txBody>
      </p:sp>
      <p:pic>
        <p:nvPicPr>
          <p:cNvPr id="4" name="Picture 3" descr="shellbag parser.jpe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447800"/>
            <a:ext cx="8534400" cy="4434202"/>
          </a:xfrm>
          <a:prstGeom prst="rect">
            <a:avLst/>
          </a:prstGeom>
          <a:ln>
            <a:solidFill>
              <a:schemeClr val="tx1"/>
            </a:solidFill>
          </a:ln>
        </p:spPr>
      </p:pic>
      <p:sp>
        <p:nvSpPr>
          <p:cNvPr id="5" name="Slide Number Placeholder 4">
            <a:extLst>
              <a:ext uri="{FF2B5EF4-FFF2-40B4-BE49-F238E27FC236}">
                <a16:creationId xmlns:a16="http://schemas.microsoft.com/office/drawing/2014/main" id="{B0A7B4EF-A6CA-4678-8AF8-D86866AF70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255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Streams și StreamMRUs</a:t>
            </a:r>
            <a:endParaRPr lang="ro" dirty="0"/>
          </a:p>
        </p:txBody>
      </p:sp>
      <p:sp>
        <p:nvSpPr>
          <p:cNvPr id="5" name="Content Placeholder 4">
            <a:extLst>
              <a:ext uri="{FF2B5EF4-FFF2-40B4-BE49-F238E27FC236}">
                <a16:creationId xmlns:a16="http://schemas.microsoft.com/office/drawing/2014/main" id="{2A484615-BB0E-4386-979B-42433AFE3832}"/>
              </a:ext>
            </a:extLst>
          </p:cNvPr>
          <p:cNvSpPr>
            <a:spLocks noGrp="1"/>
          </p:cNvSpPr>
          <p:nvPr>
            <p:ph idx="1"/>
          </p:nvPr>
        </p:nvSpPr>
        <p:spPr/>
        <p:txBody>
          <a:bodyPr/>
          <a:lstStyle/>
          <a:p>
            <a:pPr algn="l" rtl="0"/>
            <a:r>
              <a:rPr lang="ro" b="1" i="0" u="none" baseline="0"/>
              <a:t>O altă locație în care Windows înregistrează dimensiunea și locația unei ferestre închise (numai pentru XP) este în elementele Streams și StreamMRU</a:t>
            </a:r>
          </a:p>
          <a:p>
            <a:pPr algn="l" rtl="0"/>
            <a:r>
              <a:rPr lang="ro" b="1" i="0" u="none" baseline="0"/>
              <a:t>Înregistrează ferestrele media externe care au fost închise</a:t>
            </a:r>
          </a:p>
          <a:p>
            <a:pPr algn="l" rtl="0"/>
            <a:r>
              <a:rPr lang="ro" b="1" i="0" u="none" baseline="0"/>
              <a:t>Acestea sunt atribuite secvențial, iar detaliile ferestrei sunt urmărite în cadrul elementului StreamMRU pentru fluxul respectiv</a:t>
            </a:r>
          </a:p>
          <a:p>
            <a:pPr algn="l" rtl="0">
              <a:buClr>
                <a:srgbClr val="082040"/>
              </a:buClr>
            </a:pPr>
            <a:r>
              <a:rPr lang="ro" b="1" i="0" u="none" baseline="0">
                <a:solidFill>
                  <a:schemeClr val="accent6">
                    <a:lumMod val="75000"/>
                  </a:schemeClr>
                </a:solidFill>
              </a:rPr>
              <a:t>HKCU\Software\Microsoft\Windows\Current Version\Explorer\Streams and StreamMRU</a:t>
            </a:r>
            <a:endParaRPr lang="ro" dirty="0">
              <a:solidFill>
                <a:schemeClr val="accent6">
                  <a:lumMod val="75000"/>
                </a:schemeClr>
              </a:solidFill>
            </a:endParaRPr>
          </a:p>
          <a:p>
            <a:pPr algn="l" rtl="0"/>
            <a:r>
              <a:rPr lang="ro" b="1" i="0" u="none" baseline="0"/>
              <a:t>La fel ca și Shellbags, Restore Points poate păstra rezerve de elemente StreamMRU care au fost suprascrise, oferind o privire istorică asupra volumelor externe</a:t>
            </a:r>
          </a:p>
        </p:txBody>
      </p:sp>
      <p:sp>
        <p:nvSpPr>
          <p:cNvPr id="4" name="object 4"/>
          <p:cNvSpPr txBox="1"/>
          <p:nvPr/>
        </p:nvSpPr>
        <p:spPr>
          <a:xfrm>
            <a:off x="8690864" y="6571947"/>
            <a:ext cx="172085" cy="177800"/>
          </a:xfrm>
          <a:prstGeom prst="rect">
            <a:avLst/>
          </a:prstGeom>
        </p:spPr>
        <p:txBody>
          <a:bodyPr vert="horz" wrap="square" lIns="0" tIns="0" rIns="0" bIns="0" rtlCol="0">
            <a:spAutoFit/>
          </a:bodyPr>
          <a:lstStyle/>
          <a:p>
            <a:pPr marL="12700" algn="l" rtl="0">
              <a:lnSpc>
                <a:spcPts val="1230"/>
              </a:lnSpc>
            </a:pPr>
            <a:r>
              <a:rPr lang="ro" sz="1200" b="0" i="0" u="none" spc="-95" baseline="0">
                <a:solidFill>
                  <a:srgbClr val="D5EBFF"/>
                </a:solidFill>
                <a:latin typeface="Arial"/>
                <a:cs typeface="Arial"/>
              </a:rPr>
              <a:t>30</a:t>
            </a:r>
            <a:endParaRPr sz="1200">
              <a:latin typeface="Arial"/>
              <a:cs typeface="Arial"/>
            </a:endParaRPr>
          </a:p>
        </p:txBody>
      </p:sp>
      <p:sp>
        <p:nvSpPr>
          <p:cNvPr id="10" name="Slide Number Placeholder 9">
            <a:extLst>
              <a:ext uri="{FF2B5EF4-FFF2-40B4-BE49-F238E27FC236}">
                <a16:creationId xmlns:a16="http://schemas.microsoft.com/office/drawing/2014/main" id="{48EBF6CB-BA3C-4A3B-941E-19D6570ADD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473448" y="4114798"/>
            <a:ext cx="2833878" cy="2514600"/>
          </a:xfrm>
          <a:prstGeom prst="rect">
            <a:avLst/>
          </a:prstGeom>
          <a:blipFill>
            <a:blip r:embed="rId2" cstate="print"/>
            <a:stretch>
              <a:fillRect/>
            </a:stretch>
          </a:blipFill>
          <a:ln>
            <a:solidFill>
              <a:schemeClr val="tx1"/>
            </a:solidFill>
          </a:ln>
        </p:spPr>
        <p:txBody>
          <a:bodyPr wrap="square" lIns="0" tIns="0" rIns="0" bIns="0" rtlCol="0"/>
          <a:lstStyle/>
          <a:p>
            <a:endParaRPr/>
          </a:p>
        </p:txBody>
      </p:sp>
      <p:sp>
        <p:nvSpPr>
          <p:cNvPr id="5" name="object 5"/>
          <p:cNvSpPr/>
          <p:nvPr/>
        </p:nvSpPr>
        <p:spPr>
          <a:xfrm>
            <a:off x="2797048" y="1828800"/>
            <a:ext cx="5889752" cy="2133600"/>
          </a:xfrm>
          <a:prstGeom prst="rect">
            <a:avLst/>
          </a:prstGeom>
          <a:blipFill>
            <a:blip r:embed="rId3" cstate="print"/>
            <a:stretch>
              <a:fillRect/>
            </a:stretch>
          </a:blipFill>
          <a:ln>
            <a:solidFill>
              <a:schemeClr val="tx1"/>
            </a:solidFill>
          </a:ln>
        </p:spPr>
        <p:txBody>
          <a:bodyPr wrap="square" lIns="0" tIns="0" rIns="0" bIns="0" rtlCol="0"/>
          <a:lstStyle/>
          <a:p>
            <a:endParaRPr/>
          </a:p>
        </p:txBody>
      </p:sp>
      <p:sp>
        <p:nvSpPr>
          <p:cNvPr id="6" name="object 6"/>
          <p:cNvSpPr/>
          <p:nvPr/>
        </p:nvSpPr>
        <p:spPr>
          <a:xfrm>
            <a:off x="4587962" y="3810000"/>
            <a:ext cx="228600" cy="457834"/>
          </a:xfrm>
          <a:custGeom>
            <a:avLst/>
            <a:gdLst/>
            <a:ahLst/>
            <a:cxnLst/>
            <a:rect l="l" t="t" r="r" b="b"/>
            <a:pathLst>
              <a:path w="228600" h="457835">
                <a:moveTo>
                  <a:pt x="21939" y="229322"/>
                </a:moveTo>
                <a:lnTo>
                  <a:pt x="12358" y="232537"/>
                </a:lnTo>
                <a:lnTo>
                  <a:pt x="4857" y="239260"/>
                </a:lnTo>
                <a:lnTo>
                  <a:pt x="642" y="248031"/>
                </a:lnTo>
                <a:lnTo>
                  <a:pt x="0" y="257754"/>
                </a:lnTo>
                <a:lnTo>
                  <a:pt x="3214" y="267335"/>
                </a:lnTo>
                <a:lnTo>
                  <a:pt x="114085" y="457326"/>
                </a:lnTo>
                <a:lnTo>
                  <a:pt x="143508" y="406907"/>
                </a:lnTo>
                <a:lnTo>
                  <a:pt x="88685" y="406907"/>
                </a:lnTo>
                <a:lnTo>
                  <a:pt x="88685" y="312873"/>
                </a:lnTo>
                <a:lnTo>
                  <a:pt x="47156" y="241681"/>
                </a:lnTo>
                <a:lnTo>
                  <a:pt x="40433" y="234180"/>
                </a:lnTo>
                <a:lnTo>
                  <a:pt x="31662" y="229965"/>
                </a:lnTo>
                <a:lnTo>
                  <a:pt x="21939" y="229322"/>
                </a:lnTo>
                <a:close/>
              </a:path>
              <a:path w="228600" h="457835">
                <a:moveTo>
                  <a:pt x="88685" y="312873"/>
                </a:moveTo>
                <a:lnTo>
                  <a:pt x="88685" y="406907"/>
                </a:lnTo>
                <a:lnTo>
                  <a:pt x="139485" y="406907"/>
                </a:lnTo>
                <a:lnTo>
                  <a:pt x="139485" y="394081"/>
                </a:lnTo>
                <a:lnTo>
                  <a:pt x="92114" y="394081"/>
                </a:lnTo>
                <a:lnTo>
                  <a:pt x="114085" y="356416"/>
                </a:lnTo>
                <a:lnTo>
                  <a:pt x="88685" y="312873"/>
                </a:lnTo>
                <a:close/>
              </a:path>
              <a:path w="228600" h="457835">
                <a:moveTo>
                  <a:pt x="206232" y="229322"/>
                </a:moveTo>
                <a:lnTo>
                  <a:pt x="196508" y="229965"/>
                </a:lnTo>
                <a:lnTo>
                  <a:pt x="187737" y="234180"/>
                </a:lnTo>
                <a:lnTo>
                  <a:pt x="181014" y="241681"/>
                </a:lnTo>
                <a:lnTo>
                  <a:pt x="139485" y="312873"/>
                </a:lnTo>
                <a:lnTo>
                  <a:pt x="139485" y="406907"/>
                </a:lnTo>
                <a:lnTo>
                  <a:pt x="143508" y="406907"/>
                </a:lnTo>
                <a:lnTo>
                  <a:pt x="224956" y="267335"/>
                </a:lnTo>
                <a:lnTo>
                  <a:pt x="228171" y="257754"/>
                </a:lnTo>
                <a:lnTo>
                  <a:pt x="227528" y="248031"/>
                </a:lnTo>
                <a:lnTo>
                  <a:pt x="223313" y="239260"/>
                </a:lnTo>
                <a:lnTo>
                  <a:pt x="215812" y="232537"/>
                </a:lnTo>
                <a:lnTo>
                  <a:pt x="206232" y="229322"/>
                </a:lnTo>
                <a:close/>
              </a:path>
              <a:path w="228600" h="457835">
                <a:moveTo>
                  <a:pt x="114085" y="356416"/>
                </a:moveTo>
                <a:lnTo>
                  <a:pt x="92114" y="394081"/>
                </a:lnTo>
                <a:lnTo>
                  <a:pt x="136056" y="394081"/>
                </a:lnTo>
                <a:lnTo>
                  <a:pt x="114085" y="356416"/>
                </a:lnTo>
                <a:close/>
              </a:path>
              <a:path w="228600" h="457835">
                <a:moveTo>
                  <a:pt x="139485" y="312873"/>
                </a:moveTo>
                <a:lnTo>
                  <a:pt x="114085" y="356416"/>
                </a:lnTo>
                <a:lnTo>
                  <a:pt x="136056" y="394081"/>
                </a:lnTo>
                <a:lnTo>
                  <a:pt x="139485" y="394081"/>
                </a:lnTo>
                <a:lnTo>
                  <a:pt x="139485" y="312873"/>
                </a:lnTo>
                <a:close/>
              </a:path>
              <a:path w="228600" h="457835">
                <a:moveTo>
                  <a:pt x="139485" y="0"/>
                </a:moveTo>
                <a:lnTo>
                  <a:pt x="88685" y="0"/>
                </a:lnTo>
                <a:lnTo>
                  <a:pt x="88685" y="312873"/>
                </a:lnTo>
                <a:lnTo>
                  <a:pt x="114085" y="356416"/>
                </a:lnTo>
                <a:lnTo>
                  <a:pt x="139485" y="312873"/>
                </a:lnTo>
                <a:lnTo>
                  <a:pt x="139485" y="0"/>
                </a:lnTo>
                <a:close/>
              </a:path>
            </a:pathLst>
          </a:custGeom>
          <a:solidFill>
            <a:srgbClr val="C00000"/>
          </a:solidFill>
        </p:spPr>
        <p:txBody>
          <a:bodyPr wrap="square" lIns="0" tIns="0" rIns="0" bIns="0" rtlCol="0"/>
          <a:lstStyle/>
          <a:p>
            <a:endParaRPr/>
          </a:p>
        </p:txBody>
      </p:sp>
      <p:sp>
        <p:nvSpPr>
          <p:cNvPr id="7" name="object 7"/>
          <p:cNvSpPr/>
          <p:nvPr/>
        </p:nvSpPr>
        <p:spPr>
          <a:xfrm>
            <a:off x="7216520" y="5067514"/>
            <a:ext cx="610235" cy="228600"/>
          </a:xfrm>
          <a:custGeom>
            <a:avLst/>
            <a:gdLst/>
            <a:ahLst/>
            <a:cxnLst/>
            <a:rect l="l" t="t" r="r" b="b"/>
            <a:pathLst>
              <a:path w="610234" h="228600">
                <a:moveTo>
                  <a:pt x="199572" y="0"/>
                </a:moveTo>
                <a:lnTo>
                  <a:pt x="189992" y="3214"/>
                </a:lnTo>
                <a:lnTo>
                  <a:pt x="0" y="114085"/>
                </a:lnTo>
                <a:lnTo>
                  <a:pt x="189992" y="224956"/>
                </a:lnTo>
                <a:lnTo>
                  <a:pt x="199572" y="228171"/>
                </a:lnTo>
                <a:lnTo>
                  <a:pt x="209296" y="227528"/>
                </a:lnTo>
                <a:lnTo>
                  <a:pt x="218066" y="223313"/>
                </a:lnTo>
                <a:lnTo>
                  <a:pt x="224790" y="215812"/>
                </a:lnTo>
                <a:lnTo>
                  <a:pt x="228004" y="206232"/>
                </a:lnTo>
                <a:lnTo>
                  <a:pt x="227361" y="196508"/>
                </a:lnTo>
                <a:lnTo>
                  <a:pt x="223146" y="187737"/>
                </a:lnTo>
                <a:lnTo>
                  <a:pt x="215646" y="181014"/>
                </a:lnTo>
                <a:lnTo>
                  <a:pt x="144453" y="139485"/>
                </a:lnTo>
                <a:lnTo>
                  <a:pt x="50419" y="139485"/>
                </a:lnTo>
                <a:lnTo>
                  <a:pt x="50419" y="88685"/>
                </a:lnTo>
                <a:lnTo>
                  <a:pt x="144453" y="88685"/>
                </a:lnTo>
                <a:lnTo>
                  <a:pt x="215646" y="47156"/>
                </a:lnTo>
                <a:lnTo>
                  <a:pt x="223146" y="40433"/>
                </a:lnTo>
                <a:lnTo>
                  <a:pt x="227361" y="31662"/>
                </a:lnTo>
                <a:lnTo>
                  <a:pt x="228004" y="21939"/>
                </a:lnTo>
                <a:lnTo>
                  <a:pt x="224790" y="12358"/>
                </a:lnTo>
                <a:lnTo>
                  <a:pt x="218066" y="4857"/>
                </a:lnTo>
                <a:lnTo>
                  <a:pt x="209295" y="642"/>
                </a:lnTo>
                <a:lnTo>
                  <a:pt x="199572" y="0"/>
                </a:lnTo>
                <a:close/>
              </a:path>
              <a:path w="610234" h="228600">
                <a:moveTo>
                  <a:pt x="144453" y="88685"/>
                </a:moveTo>
                <a:lnTo>
                  <a:pt x="50419" y="88685"/>
                </a:lnTo>
                <a:lnTo>
                  <a:pt x="50419" y="139485"/>
                </a:lnTo>
                <a:lnTo>
                  <a:pt x="144453" y="139485"/>
                </a:lnTo>
                <a:lnTo>
                  <a:pt x="138575" y="136056"/>
                </a:lnTo>
                <a:lnTo>
                  <a:pt x="63246" y="136056"/>
                </a:lnTo>
                <a:lnTo>
                  <a:pt x="63246" y="92114"/>
                </a:lnTo>
                <a:lnTo>
                  <a:pt x="138575" y="92114"/>
                </a:lnTo>
                <a:lnTo>
                  <a:pt x="144453" y="88685"/>
                </a:lnTo>
                <a:close/>
              </a:path>
              <a:path w="610234" h="228600">
                <a:moveTo>
                  <a:pt x="609726" y="88685"/>
                </a:moveTo>
                <a:lnTo>
                  <a:pt x="144453" y="88685"/>
                </a:lnTo>
                <a:lnTo>
                  <a:pt x="100910" y="114085"/>
                </a:lnTo>
                <a:lnTo>
                  <a:pt x="144453" y="139485"/>
                </a:lnTo>
                <a:lnTo>
                  <a:pt x="609726" y="139485"/>
                </a:lnTo>
                <a:lnTo>
                  <a:pt x="609726" y="88685"/>
                </a:lnTo>
                <a:close/>
              </a:path>
              <a:path w="610234" h="228600">
                <a:moveTo>
                  <a:pt x="63246" y="92114"/>
                </a:moveTo>
                <a:lnTo>
                  <a:pt x="63246" y="136056"/>
                </a:lnTo>
                <a:lnTo>
                  <a:pt x="100910" y="114085"/>
                </a:lnTo>
                <a:lnTo>
                  <a:pt x="63246" y="92114"/>
                </a:lnTo>
                <a:close/>
              </a:path>
              <a:path w="610234" h="228600">
                <a:moveTo>
                  <a:pt x="100910" y="114085"/>
                </a:moveTo>
                <a:lnTo>
                  <a:pt x="63246" y="136056"/>
                </a:lnTo>
                <a:lnTo>
                  <a:pt x="138575" y="136056"/>
                </a:lnTo>
                <a:lnTo>
                  <a:pt x="100910" y="114085"/>
                </a:lnTo>
                <a:close/>
              </a:path>
              <a:path w="610234" h="228600">
                <a:moveTo>
                  <a:pt x="138575" y="92114"/>
                </a:moveTo>
                <a:lnTo>
                  <a:pt x="63246" y="92114"/>
                </a:lnTo>
                <a:lnTo>
                  <a:pt x="100910" y="114085"/>
                </a:lnTo>
                <a:lnTo>
                  <a:pt x="138575" y="92114"/>
                </a:lnTo>
                <a:close/>
              </a:path>
            </a:pathLst>
          </a:custGeom>
          <a:solidFill>
            <a:srgbClr val="C00000"/>
          </a:solidFill>
        </p:spPr>
        <p:txBody>
          <a:bodyPr wrap="square" lIns="0" tIns="0" rIns="0" bIns="0" rtlCol="0"/>
          <a:lstStyle/>
          <a:p>
            <a:endParaRPr/>
          </a:p>
        </p:txBody>
      </p:sp>
      <p:sp>
        <p:nvSpPr>
          <p:cNvPr id="8" name="object 8"/>
          <p:cNvSpPr/>
          <p:nvPr/>
        </p:nvSpPr>
        <p:spPr>
          <a:xfrm>
            <a:off x="7216520" y="5600900"/>
            <a:ext cx="610235" cy="228600"/>
          </a:xfrm>
          <a:custGeom>
            <a:avLst/>
            <a:gdLst/>
            <a:ahLst/>
            <a:cxnLst/>
            <a:rect l="l" t="t" r="r" b="b"/>
            <a:pathLst>
              <a:path w="610234" h="228600">
                <a:moveTo>
                  <a:pt x="199572" y="0"/>
                </a:moveTo>
                <a:lnTo>
                  <a:pt x="189992" y="3253"/>
                </a:lnTo>
                <a:lnTo>
                  <a:pt x="0" y="114099"/>
                </a:lnTo>
                <a:lnTo>
                  <a:pt x="189992" y="224932"/>
                </a:lnTo>
                <a:lnTo>
                  <a:pt x="199572" y="228193"/>
                </a:lnTo>
                <a:lnTo>
                  <a:pt x="209296" y="227562"/>
                </a:lnTo>
                <a:lnTo>
                  <a:pt x="218066" y="223334"/>
                </a:lnTo>
                <a:lnTo>
                  <a:pt x="224790" y="215801"/>
                </a:lnTo>
                <a:lnTo>
                  <a:pt x="228004" y="206255"/>
                </a:lnTo>
                <a:lnTo>
                  <a:pt x="227361" y="196536"/>
                </a:lnTo>
                <a:lnTo>
                  <a:pt x="223146" y="187763"/>
                </a:lnTo>
                <a:lnTo>
                  <a:pt x="215646" y="181053"/>
                </a:lnTo>
                <a:lnTo>
                  <a:pt x="144409" y="139499"/>
                </a:lnTo>
                <a:lnTo>
                  <a:pt x="50419" y="139499"/>
                </a:lnTo>
                <a:lnTo>
                  <a:pt x="50419" y="88699"/>
                </a:lnTo>
                <a:lnTo>
                  <a:pt x="144388" y="88699"/>
                </a:lnTo>
                <a:lnTo>
                  <a:pt x="215646" y="47132"/>
                </a:lnTo>
                <a:lnTo>
                  <a:pt x="223146" y="40430"/>
                </a:lnTo>
                <a:lnTo>
                  <a:pt x="227361" y="31660"/>
                </a:lnTo>
                <a:lnTo>
                  <a:pt x="228004" y="21943"/>
                </a:lnTo>
                <a:lnTo>
                  <a:pt x="224790" y="12397"/>
                </a:lnTo>
                <a:lnTo>
                  <a:pt x="218066" y="4864"/>
                </a:lnTo>
                <a:lnTo>
                  <a:pt x="209295" y="634"/>
                </a:lnTo>
                <a:lnTo>
                  <a:pt x="199572" y="0"/>
                </a:lnTo>
                <a:close/>
              </a:path>
              <a:path w="610234" h="228600">
                <a:moveTo>
                  <a:pt x="144388" y="88699"/>
                </a:moveTo>
                <a:lnTo>
                  <a:pt x="50419" y="88699"/>
                </a:lnTo>
                <a:lnTo>
                  <a:pt x="50419" y="139499"/>
                </a:lnTo>
                <a:lnTo>
                  <a:pt x="144409" y="139499"/>
                </a:lnTo>
                <a:lnTo>
                  <a:pt x="138466" y="136032"/>
                </a:lnTo>
                <a:lnTo>
                  <a:pt x="63246" y="136032"/>
                </a:lnTo>
                <a:lnTo>
                  <a:pt x="63246" y="92153"/>
                </a:lnTo>
                <a:lnTo>
                  <a:pt x="138466" y="92153"/>
                </a:lnTo>
                <a:lnTo>
                  <a:pt x="144388" y="88699"/>
                </a:lnTo>
                <a:close/>
              </a:path>
              <a:path w="610234" h="228600">
                <a:moveTo>
                  <a:pt x="609726" y="88699"/>
                </a:moveTo>
                <a:lnTo>
                  <a:pt x="144388" y="88699"/>
                </a:lnTo>
                <a:lnTo>
                  <a:pt x="100856" y="114093"/>
                </a:lnTo>
                <a:lnTo>
                  <a:pt x="144409" y="139499"/>
                </a:lnTo>
                <a:lnTo>
                  <a:pt x="609726" y="139499"/>
                </a:lnTo>
                <a:lnTo>
                  <a:pt x="609726" y="88699"/>
                </a:lnTo>
                <a:close/>
              </a:path>
              <a:path w="610234" h="228600">
                <a:moveTo>
                  <a:pt x="63246" y="92153"/>
                </a:moveTo>
                <a:lnTo>
                  <a:pt x="63246" y="136032"/>
                </a:lnTo>
                <a:lnTo>
                  <a:pt x="100856" y="114093"/>
                </a:lnTo>
                <a:lnTo>
                  <a:pt x="63246" y="92153"/>
                </a:lnTo>
                <a:close/>
              </a:path>
              <a:path w="610234" h="228600">
                <a:moveTo>
                  <a:pt x="100856" y="114093"/>
                </a:moveTo>
                <a:lnTo>
                  <a:pt x="63246" y="136032"/>
                </a:lnTo>
                <a:lnTo>
                  <a:pt x="138466" y="136032"/>
                </a:lnTo>
                <a:lnTo>
                  <a:pt x="100856" y="114093"/>
                </a:lnTo>
                <a:close/>
              </a:path>
              <a:path w="610234" h="228600">
                <a:moveTo>
                  <a:pt x="138466" y="92153"/>
                </a:moveTo>
                <a:lnTo>
                  <a:pt x="63246" y="92153"/>
                </a:lnTo>
                <a:lnTo>
                  <a:pt x="100856" y="114093"/>
                </a:lnTo>
                <a:lnTo>
                  <a:pt x="138466" y="92153"/>
                </a:lnTo>
                <a:close/>
              </a:path>
            </a:pathLst>
          </a:custGeom>
          <a:solidFill>
            <a:srgbClr val="C00000"/>
          </a:solidFill>
        </p:spPr>
        <p:txBody>
          <a:bodyPr wrap="square" lIns="0" tIns="0" rIns="0" bIns="0" rtlCol="0"/>
          <a:lstStyle/>
          <a:p>
            <a:endParaRPr/>
          </a:p>
        </p:txBody>
      </p:sp>
      <p:sp>
        <p:nvSpPr>
          <p:cNvPr id="16" name="object 2">
            <a:extLst>
              <a:ext uri="{FF2B5EF4-FFF2-40B4-BE49-F238E27FC236}">
                <a16:creationId xmlns:a16="http://schemas.microsoft.com/office/drawing/2014/main" id="{CA13EF8D-9DF0-4F0F-A52A-E81617EB4D1C}"/>
              </a:ext>
            </a:extLst>
          </p:cNvPr>
          <p:cNvSpPr txBox="1">
            <a:spLocks noGrp="1"/>
          </p:cNvSpPr>
          <p:nvPr>
            <p:ph type="title"/>
          </p:nvPr>
        </p:nvSpPr>
        <p:spPr/>
        <p:txBody>
          <a:bodyPr/>
          <a:lstStyle/>
          <a:p>
            <a:pPr algn="l" rtl="0"/>
            <a:r>
              <a:rPr lang="ro" b="1" i="0" u="none" baseline="0"/>
              <a:t>StreamMRUs</a:t>
            </a:r>
            <a:endParaRPr lang="ro" dirty="0"/>
          </a:p>
        </p:txBody>
      </p:sp>
      <p:sp>
        <p:nvSpPr>
          <p:cNvPr id="11" name="Content Placeholder 10">
            <a:extLst>
              <a:ext uri="{FF2B5EF4-FFF2-40B4-BE49-F238E27FC236}">
                <a16:creationId xmlns:a16="http://schemas.microsoft.com/office/drawing/2014/main" id="{641E12DD-A726-49AD-9B2F-C1CA2D2FB22E}"/>
              </a:ext>
            </a:extLst>
          </p:cNvPr>
          <p:cNvSpPr>
            <a:spLocks noGrp="1"/>
          </p:cNvSpPr>
          <p:nvPr>
            <p:ph idx="1"/>
          </p:nvPr>
        </p:nvSpPr>
        <p:spPr/>
        <p:txBody>
          <a:bodyPr/>
          <a:lstStyle/>
          <a:p>
            <a:pPr algn="l" rtl="0"/>
            <a:r>
              <a:rPr lang="ro" b="1" i="0" u="none" baseline="0"/>
              <a:t>Datele afișate în fereastră sunt stocate în elementul  StreamMRU corespunzător</a:t>
            </a:r>
            <a:endParaRPr lang="ro" dirty="0"/>
          </a:p>
        </p:txBody>
      </p:sp>
      <p:sp>
        <p:nvSpPr>
          <p:cNvPr id="21" name="Slide Number Placeholder 20">
            <a:extLst>
              <a:ext uri="{FF2B5EF4-FFF2-40B4-BE49-F238E27FC236}">
                <a16:creationId xmlns:a16="http://schemas.microsoft.com/office/drawing/2014/main" id="{918015BA-E0F9-457A-92A4-598C6503122C}"/>
              </a:ext>
            </a:extLst>
          </p:cNvPr>
          <p:cNvSpPr>
            <a:spLocks noGrp="1"/>
          </p:cNvSpPr>
          <p:nvPr>
            <p:ph type="sldNum" sz="quarter" idx="12"/>
          </p:nvPr>
        </p:nvSpPr>
        <p:spPr/>
        <p:txBody>
          <a:bodyPr/>
          <a:lstStyle/>
          <a:p>
            <a:pPr lvl="0" algn="r" rtl="0"/>
            <a:fld id="{AE41A4C1-1F66-42BA-B70C-1476E553603D}" type="slidenum">
              <a:rPr/>
              <a:pPr lvl="0" algn="r" rtl="0"/>
              <a:t>45</a:t>
            </a:fld>
            <a:endParaRPr lang="ro" noProof="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Malware în Registru</a:t>
            </a:r>
            <a:endParaRPr lang="ro" dirty="0"/>
          </a:p>
        </p:txBody>
      </p:sp>
      <p:sp>
        <p:nvSpPr>
          <p:cNvPr id="6" name="Content Placeholder 5">
            <a:extLst>
              <a:ext uri="{FF2B5EF4-FFF2-40B4-BE49-F238E27FC236}">
                <a16:creationId xmlns:a16="http://schemas.microsoft.com/office/drawing/2014/main" id="{E46D41A1-4AE7-4AFF-9342-56C60F746790}"/>
              </a:ext>
            </a:extLst>
          </p:cNvPr>
          <p:cNvSpPr>
            <a:spLocks noGrp="1"/>
          </p:cNvSpPr>
          <p:nvPr>
            <p:ph idx="1"/>
          </p:nvPr>
        </p:nvSpPr>
        <p:spPr/>
        <p:txBody>
          <a:bodyPr/>
          <a:lstStyle/>
          <a:p>
            <a:pPr algn="l" rtl="0"/>
            <a:r>
              <a:rPr lang="ro" b="1" i="0" u="none" baseline="0"/>
              <a:t>Unele programe malware sunt cunoscute pentru plasarea de executabile sau modulele în Registru</a:t>
            </a:r>
          </a:p>
          <a:p>
            <a:pPr algn="l" rtl="0"/>
            <a:r>
              <a:rPr lang="ro" b="1" i="0" u="none" baseline="0"/>
              <a:t>Malware, cum ar fi Gameover Zeus, plasează datele de configurare în Registru, în locații precum</a:t>
            </a:r>
          </a:p>
          <a:p>
            <a:pPr lvl="1" algn="l" rtl="0">
              <a:buClr>
                <a:schemeClr val="tx1">
                  <a:lumMod val="65000"/>
                  <a:lumOff val="35000"/>
                </a:schemeClr>
              </a:buClr>
            </a:pPr>
            <a:r>
              <a:rPr lang="ro" b="1" i="0" u="none" baseline="0">
                <a:solidFill>
                  <a:schemeClr val="accent6">
                    <a:lumMod val="75000"/>
                  </a:schemeClr>
                </a:solidFill>
              </a:rPr>
              <a:t>HKCU\Software\Microsoft\%randomcharacters%</a:t>
            </a:r>
          </a:p>
          <a:p>
            <a:pPr algn="l" rtl="0"/>
            <a:r>
              <a:rPr lang="ro" b="1" i="0" u="none" baseline="0"/>
              <a:t>Datele de filtrare pot fi criptate sau codate și stocate în Registru</a:t>
            </a:r>
          </a:p>
        </p:txBody>
      </p:sp>
      <p:sp>
        <p:nvSpPr>
          <p:cNvPr id="9" name="Slide Number Placeholder 8">
            <a:extLst>
              <a:ext uri="{FF2B5EF4-FFF2-40B4-BE49-F238E27FC236}">
                <a16:creationId xmlns:a16="http://schemas.microsoft.com/office/drawing/2014/main" id="{1188E052-3F7D-4492-96C2-4D6FD8FACB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ro" b="1" i="0" u="none" baseline="0"/>
              <a:t>Malware fără fișiere</a:t>
            </a:r>
            <a:endParaRPr lang="ro" dirty="0"/>
          </a:p>
        </p:txBody>
      </p:sp>
      <p:sp>
        <p:nvSpPr>
          <p:cNvPr id="3" name="Text Placeholder 2"/>
          <p:cNvSpPr>
            <a:spLocks noGrp="1"/>
          </p:cNvSpPr>
          <p:nvPr>
            <p:ph idx="1"/>
          </p:nvPr>
        </p:nvSpPr>
        <p:spPr/>
        <p:txBody>
          <a:bodyPr/>
          <a:lstStyle/>
          <a:p>
            <a:pPr algn="l" rtl="0"/>
            <a:r>
              <a:rPr lang="ro" b="1" i="0" u="none" baseline="0"/>
              <a:t>Dell a identificat malware denumit </a:t>
            </a:r>
            <a:r>
              <a:rPr lang="ro" b="1" i="0" u="none" baseline="0">
                <a:solidFill>
                  <a:schemeClr val="accent6">
                    <a:lumMod val="75000"/>
                  </a:schemeClr>
                </a:solidFill>
              </a:rPr>
              <a:t>GAV Poweliks:CCL</a:t>
            </a:r>
            <a:r>
              <a:rPr lang="ro" b="1" i="0" u="none" baseline="0"/>
              <a:t>, care se găsește doar în Registru</a:t>
            </a:r>
          </a:p>
          <a:p>
            <a:pPr algn="l" rtl="0"/>
            <a:r>
              <a:rPr lang="ro" b="1" i="0" u="none" baseline="0"/>
              <a:t>Numele elementului nu este în ASCII, deci unelte precum Regedit nu o pot citi</a:t>
            </a:r>
          </a:p>
          <a:p>
            <a:pPr algn="l" rtl="0"/>
            <a:r>
              <a:rPr lang="ro" b="1" i="0" u="none" baseline="0"/>
              <a:t>Folosește în timpul operării Powershell și Javascript</a:t>
            </a:r>
          </a:p>
        </p:txBody>
      </p:sp>
      <p:sp>
        <p:nvSpPr>
          <p:cNvPr id="8" name="Slide Number Placeholder 7">
            <a:extLst>
              <a:ext uri="{FF2B5EF4-FFF2-40B4-BE49-F238E27FC236}">
                <a16:creationId xmlns:a16="http://schemas.microsoft.com/office/drawing/2014/main" id="{3437D020-7453-43A8-B14A-29DEEB2774A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6276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ro" b="1" i="0" u="none" baseline="0"/>
              <a:t>Poweliks</a:t>
            </a:r>
            <a:endParaRPr lang="ro" dirty="0"/>
          </a:p>
        </p:txBody>
      </p:sp>
      <p:sp>
        <p:nvSpPr>
          <p:cNvPr id="3" name="Text Placeholder 2"/>
          <p:cNvSpPr>
            <a:spLocks noGrp="1"/>
          </p:cNvSpPr>
          <p:nvPr>
            <p:ph idx="1"/>
          </p:nvPr>
        </p:nvSpPr>
        <p:spPr/>
        <p:txBody>
          <a:bodyPr/>
          <a:lstStyle/>
          <a:p>
            <a:pPr algn="l" rtl="0"/>
            <a:r>
              <a:rPr lang="ro" b="1" i="0" u="none" baseline="0"/>
              <a:t>Creează două elemente Registry Autorun; unul conține Javascript codificat, celălalt inițial decodifică</a:t>
            </a:r>
          </a:p>
          <a:p>
            <a:endParaRPr lang="ro" dirty="0"/>
          </a:p>
        </p:txBody>
      </p:sp>
      <p:sp>
        <p:nvSpPr>
          <p:cNvPr id="10" name="Slide Number Placeholder 9">
            <a:extLst>
              <a:ext uri="{FF2B5EF4-FFF2-40B4-BE49-F238E27FC236}">
                <a16:creationId xmlns:a16="http://schemas.microsoft.com/office/drawing/2014/main" id="{3AE14734-F4BD-444E-A26E-042F91A61616}"/>
              </a:ext>
            </a:extLst>
          </p:cNvPr>
          <p:cNvSpPr>
            <a:spLocks noGrp="1"/>
          </p:cNvSpPr>
          <p:nvPr>
            <p:ph type="sldNum" sz="quarter" idx="12"/>
          </p:nvPr>
        </p:nvSpPr>
        <p:spPr/>
        <p:txBody>
          <a:bodyPr/>
          <a:lstStyle/>
          <a:p>
            <a:pPr lvl="0" algn="r" rtl="0"/>
            <a:fld id="{AE41A4C1-1F66-42BA-B70C-1476E553603D}" type="slidenum">
              <a:rPr/>
              <a:pPr lvl="0" algn="r" rtl="0"/>
              <a:t>48</a:t>
            </a:fld>
            <a:endParaRPr lang="ro" noProof="0"/>
          </a:p>
        </p:txBody>
      </p:sp>
      <p:pic>
        <p:nvPicPr>
          <p:cNvPr id="4" name="Picture 3" descr="Fig3-FilelessMalwar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520" y="2223526"/>
            <a:ext cx="7680960" cy="2792417"/>
          </a:xfrm>
          <a:prstGeom prst="rect">
            <a:avLst/>
          </a:prstGeom>
          <a:ln>
            <a:solidFill>
              <a:schemeClr val="tx1"/>
            </a:solidFill>
          </a:ln>
        </p:spPr>
      </p:pic>
      <p:sp>
        <p:nvSpPr>
          <p:cNvPr id="5" name="TextBox 4"/>
          <p:cNvSpPr txBox="1"/>
          <p:nvPr/>
        </p:nvSpPr>
        <p:spPr>
          <a:xfrm>
            <a:off x="2781300" y="5727935"/>
            <a:ext cx="3581400" cy="215444"/>
          </a:xfrm>
          <a:prstGeom prst="rect">
            <a:avLst/>
          </a:prstGeom>
          <a:noFill/>
        </p:spPr>
        <p:txBody>
          <a:bodyPr wrap="square" rtlCol="0">
            <a:spAutoFit/>
          </a:bodyPr>
          <a:lstStyle/>
          <a:p>
            <a:pPr algn="ctr" rtl="0"/>
            <a:r>
              <a:rPr lang="ro" sz="800" b="1" i="0" u="none" baseline="0">
                <a:latin typeface="Arial" panose="020B0604020202020204" pitchFamily="34" charset="0"/>
                <a:cs typeface="Arial" panose="020B0604020202020204" pitchFamily="34" charset="0"/>
              </a:rPr>
              <a:t>Imagine de pe www.cylance.com.</a:t>
            </a:r>
          </a:p>
        </p:txBody>
      </p:sp>
    </p:spTree>
    <p:extLst>
      <p:ext uri="{BB962C8B-B14F-4D97-AF65-F5344CB8AC3E}">
        <p14:creationId xmlns:p14="http://schemas.microsoft.com/office/powerpoint/2010/main" val="2222105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ro" b="1" i="0" u="none" baseline="0"/>
              <a:t>Poweliks</a:t>
            </a:r>
            <a:endParaRPr lang="ro" dirty="0"/>
          </a:p>
        </p:txBody>
      </p:sp>
      <p:sp>
        <p:nvSpPr>
          <p:cNvPr id="3" name="Text Placeholder 2"/>
          <p:cNvSpPr>
            <a:spLocks noGrp="1"/>
          </p:cNvSpPr>
          <p:nvPr>
            <p:ph idx="1"/>
          </p:nvPr>
        </p:nvSpPr>
        <p:spPr/>
        <p:txBody>
          <a:bodyPr/>
          <a:lstStyle/>
          <a:p>
            <a:pPr algn="l" rtl="0"/>
            <a:r>
              <a:rPr lang="ro" b="1" i="0" u="none" baseline="0"/>
              <a:t>Elementul autorun execută rundll32.exe pentru a încărca mshtml.dll și apelează la RunHTMLApplication pentru a interpreta Javascript în elementul de Registru</a:t>
            </a:r>
          </a:p>
          <a:p>
            <a:endParaRPr lang="ro" dirty="0"/>
          </a:p>
          <a:p>
            <a:endParaRPr lang="ro" dirty="0"/>
          </a:p>
          <a:p>
            <a:endParaRPr lang="ro" dirty="0"/>
          </a:p>
          <a:p>
            <a:pPr algn="l" rtl="0"/>
            <a:r>
              <a:rPr lang="ro" b="1" i="0" u="none" baseline="0"/>
              <a:t>Javascropt decodat la prima etapă</a:t>
            </a:r>
          </a:p>
        </p:txBody>
      </p:sp>
      <p:sp>
        <p:nvSpPr>
          <p:cNvPr id="11" name="Slide Number Placeholder 10">
            <a:extLst>
              <a:ext uri="{FF2B5EF4-FFF2-40B4-BE49-F238E27FC236}">
                <a16:creationId xmlns:a16="http://schemas.microsoft.com/office/drawing/2014/main" id="{A98E9A5A-23B3-45C5-82AD-B658C147B11C}"/>
              </a:ext>
            </a:extLst>
          </p:cNvPr>
          <p:cNvSpPr>
            <a:spLocks noGrp="1"/>
          </p:cNvSpPr>
          <p:nvPr>
            <p:ph type="sldNum" sz="quarter" idx="12"/>
          </p:nvPr>
        </p:nvSpPr>
        <p:spPr/>
        <p:txBody>
          <a:bodyPr/>
          <a:lstStyle/>
          <a:p>
            <a:pPr lvl="0" algn="r" rtl="0"/>
            <a:fld id="{AE41A4C1-1F66-42BA-B70C-1476E553603D}" type="slidenum">
              <a:rPr/>
              <a:pPr lvl="0" algn="r" rtl="0"/>
              <a:t>49</a:t>
            </a:fld>
            <a:endParaRPr lang="ro" noProof="0"/>
          </a:p>
        </p:txBody>
      </p:sp>
      <p:pic>
        <p:nvPicPr>
          <p:cNvPr id="4" name="Picture 3" descr="Fig4-autorun.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514600"/>
            <a:ext cx="8483600" cy="1005655"/>
          </a:xfrm>
          <a:prstGeom prst="rect">
            <a:avLst/>
          </a:prstGeom>
          <a:ln>
            <a:solidFill>
              <a:schemeClr val="bg1"/>
            </a:solidFill>
          </a:ln>
        </p:spPr>
      </p:pic>
      <p:pic>
        <p:nvPicPr>
          <p:cNvPr id="5" name="Picture 4" descr="Fig5-1ststage_jscri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4083633"/>
            <a:ext cx="8458200" cy="1143533"/>
          </a:xfrm>
          <a:prstGeom prst="rect">
            <a:avLst/>
          </a:prstGeom>
          <a:ln>
            <a:solidFill>
              <a:schemeClr val="bg1"/>
            </a:solidFill>
          </a:ln>
        </p:spPr>
      </p:pic>
      <p:sp>
        <p:nvSpPr>
          <p:cNvPr id="12" name="TextBox 11">
            <a:extLst>
              <a:ext uri="{FF2B5EF4-FFF2-40B4-BE49-F238E27FC236}">
                <a16:creationId xmlns:a16="http://schemas.microsoft.com/office/drawing/2014/main" id="{9A7E9170-B7A0-4648-B10E-7B31032FC28D}"/>
              </a:ext>
            </a:extLst>
          </p:cNvPr>
          <p:cNvSpPr txBox="1"/>
          <p:nvPr/>
        </p:nvSpPr>
        <p:spPr>
          <a:xfrm>
            <a:off x="2781300" y="5790544"/>
            <a:ext cx="3581400" cy="215444"/>
          </a:xfrm>
          <a:prstGeom prst="rect">
            <a:avLst/>
          </a:prstGeom>
          <a:noFill/>
        </p:spPr>
        <p:txBody>
          <a:bodyPr wrap="square" rtlCol="0">
            <a:spAutoFit/>
          </a:bodyPr>
          <a:lstStyle/>
          <a:p>
            <a:pPr algn="ctr" rtl="0"/>
            <a:r>
              <a:rPr lang="ro" sz="800" b="1" i="0" u="none" baseline="0">
                <a:latin typeface="Arial" panose="020B0604020202020204" pitchFamily="34" charset="0"/>
                <a:cs typeface="Arial" panose="020B0604020202020204" pitchFamily="34" charset="0"/>
              </a:rPr>
              <a:t>Imagine de pe www.cylance.com.</a:t>
            </a:r>
          </a:p>
        </p:txBody>
      </p:sp>
    </p:spTree>
    <p:extLst>
      <p:ext uri="{BB962C8B-B14F-4D97-AF65-F5344CB8AC3E}">
        <p14:creationId xmlns:p14="http://schemas.microsoft.com/office/powerpoint/2010/main" val="1928509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Registry Browser</a:t>
            </a:r>
            <a:endParaRPr lang="ro" dirty="0"/>
          </a:p>
        </p:txBody>
      </p:sp>
      <p:sp>
        <p:nvSpPr>
          <p:cNvPr id="5" name="Content Placeholder 4">
            <a:extLst>
              <a:ext uri="{FF2B5EF4-FFF2-40B4-BE49-F238E27FC236}">
                <a16:creationId xmlns:a16="http://schemas.microsoft.com/office/drawing/2014/main" id="{F1521AFB-648F-4C00-8815-A943552307BB}"/>
              </a:ext>
            </a:extLst>
          </p:cNvPr>
          <p:cNvSpPr>
            <a:spLocks noGrp="1"/>
          </p:cNvSpPr>
          <p:nvPr>
            <p:ph idx="1"/>
          </p:nvPr>
        </p:nvSpPr>
        <p:spPr/>
        <p:txBody>
          <a:bodyPr/>
          <a:lstStyle/>
          <a:p>
            <a:pPr algn="l" rtl="0"/>
            <a:r>
              <a:rPr lang="ro" b="1" i="0" u="none" baseline="0"/>
              <a:t>Pentru vizualizarea și analiza Registrului pot fi folosite o varietate de instrumente, cum ar fi EnCase, FTK’s Registry Viewer și Registry Browser</a:t>
            </a:r>
          </a:p>
          <a:p>
            <a:pPr algn="l" rtl="0"/>
            <a:r>
              <a:rPr lang="ro" b="1" i="0" u="none" baseline="0"/>
              <a:t>Registry Browser este un instrument gratuit pentru organele de drept, care poate analiza fișierele de registru extrase</a:t>
            </a:r>
          </a:p>
        </p:txBody>
      </p:sp>
      <p:sp>
        <p:nvSpPr>
          <p:cNvPr id="10" name="Slide Number Placeholder 9">
            <a:extLst>
              <a:ext uri="{FF2B5EF4-FFF2-40B4-BE49-F238E27FC236}">
                <a16:creationId xmlns:a16="http://schemas.microsoft.com/office/drawing/2014/main" id="{E1BE701E-63E0-44B3-8714-B3713D574DF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ro" b="1" i="0" u="none" baseline="0"/>
              <a:t>Poweliks</a:t>
            </a:r>
            <a:endParaRPr lang="ro" dirty="0"/>
          </a:p>
        </p:txBody>
      </p:sp>
      <p:sp>
        <p:nvSpPr>
          <p:cNvPr id="3" name="Text Placeholder 2"/>
          <p:cNvSpPr>
            <a:spLocks noGrp="1"/>
          </p:cNvSpPr>
          <p:nvPr>
            <p:ph idx="1"/>
          </p:nvPr>
        </p:nvSpPr>
        <p:spPr/>
        <p:txBody>
          <a:bodyPr/>
          <a:lstStyle/>
          <a:p>
            <a:pPr algn="l" rtl="0"/>
            <a:r>
              <a:rPr lang="ro" b="1" i="0" u="none" baseline="0"/>
              <a:t>Powershell este folosit pentru a decripta un DLL și a injecta-l într-un proces pentru a rămâne rezident în memorie, fprp a arunca nimic pe disc</a:t>
            </a:r>
            <a:endParaRPr lang="ro" dirty="0"/>
          </a:p>
        </p:txBody>
      </p:sp>
      <p:sp>
        <p:nvSpPr>
          <p:cNvPr id="8" name="Slide Number Placeholder 7">
            <a:extLst>
              <a:ext uri="{FF2B5EF4-FFF2-40B4-BE49-F238E27FC236}">
                <a16:creationId xmlns:a16="http://schemas.microsoft.com/office/drawing/2014/main" id="{6043F660-EF68-4A6E-9058-493B6F4851BA}"/>
              </a:ext>
            </a:extLst>
          </p:cNvPr>
          <p:cNvSpPr>
            <a:spLocks noGrp="1"/>
          </p:cNvSpPr>
          <p:nvPr>
            <p:ph type="sldNum" sz="quarter" idx="12"/>
          </p:nvPr>
        </p:nvSpPr>
        <p:spPr/>
        <p:txBody>
          <a:bodyPr/>
          <a:lstStyle/>
          <a:p>
            <a:pPr lvl="0" algn="r" rtl="0"/>
            <a:fld id="{AE41A4C1-1F66-42BA-B70C-1476E553603D}" type="slidenum">
              <a:rPr/>
              <a:pPr lvl="0" algn="r" rtl="0"/>
              <a:t>50</a:t>
            </a:fld>
            <a:endParaRPr lang="ro" noProof="0"/>
          </a:p>
        </p:txBody>
      </p:sp>
      <p:pic>
        <p:nvPicPr>
          <p:cNvPr id="4" name="Picture 3" descr="Fig6-2ndstage_jscrip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 y="2590800"/>
            <a:ext cx="8763000" cy="1648595"/>
          </a:xfrm>
          <a:prstGeom prst="rect">
            <a:avLst/>
          </a:prstGeom>
          <a:ln>
            <a:solidFill>
              <a:schemeClr val="bg1"/>
            </a:solidFill>
          </a:ln>
        </p:spPr>
      </p:pic>
      <p:sp>
        <p:nvSpPr>
          <p:cNvPr id="9" name="TextBox 8">
            <a:extLst>
              <a:ext uri="{FF2B5EF4-FFF2-40B4-BE49-F238E27FC236}">
                <a16:creationId xmlns:a16="http://schemas.microsoft.com/office/drawing/2014/main" id="{464A2FD9-3524-4B17-8DFB-C44389BA75C7}"/>
              </a:ext>
            </a:extLst>
          </p:cNvPr>
          <p:cNvSpPr txBox="1"/>
          <p:nvPr/>
        </p:nvSpPr>
        <p:spPr>
          <a:xfrm>
            <a:off x="2781300" y="5791656"/>
            <a:ext cx="3581400" cy="215444"/>
          </a:xfrm>
          <a:prstGeom prst="rect">
            <a:avLst/>
          </a:prstGeom>
          <a:noFill/>
        </p:spPr>
        <p:txBody>
          <a:bodyPr wrap="square" rtlCol="0">
            <a:spAutoFit/>
          </a:bodyPr>
          <a:lstStyle/>
          <a:p>
            <a:pPr algn="ctr" rtl="0"/>
            <a:r>
              <a:rPr lang="ro" sz="800" b="1" i="0" u="none" baseline="0">
                <a:latin typeface="Arial" panose="020B0604020202020204" pitchFamily="34" charset="0"/>
                <a:cs typeface="Arial" panose="020B0604020202020204" pitchFamily="34" charset="0"/>
              </a:rPr>
              <a:t>Imagine de pe www.cylance.com.</a:t>
            </a:r>
          </a:p>
        </p:txBody>
      </p:sp>
    </p:spTree>
    <p:extLst>
      <p:ext uri="{BB962C8B-B14F-4D97-AF65-F5344CB8AC3E}">
        <p14:creationId xmlns:p14="http://schemas.microsoft.com/office/powerpoint/2010/main" val="32295565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ro" b="1" i="0" u="none" baseline="0"/>
              <a:t>Rezumat Registru</a:t>
            </a:r>
            <a:endParaRPr lang="ro" dirty="0"/>
          </a:p>
        </p:txBody>
      </p:sp>
      <p:sp>
        <p:nvSpPr>
          <p:cNvPr id="3" name="Text Placeholder 2"/>
          <p:cNvSpPr>
            <a:spLocks noGrp="1"/>
          </p:cNvSpPr>
          <p:nvPr>
            <p:ph idx="1"/>
          </p:nvPr>
        </p:nvSpPr>
        <p:spPr/>
        <p:txBody>
          <a:bodyPr/>
          <a:lstStyle/>
          <a:p>
            <a:pPr algn="l" rtl="0"/>
            <a:r>
              <a:rPr lang="ro" b="1" i="0" u="none" baseline="0"/>
              <a:t>Există multe artefacte care pot ajuta investigatorul să găsească programe malware de la Autoruns, artefacte de execuție, fișiere de configurare până la malware fără fișiere</a:t>
            </a:r>
          </a:p>
          <a:p>
            <a:pPr algn="l" rtl="0"/>
            <a:r>
              <a:rPr lang="ro" b="1" i="0" u="none" baseline="0"/>
              <a:t>Există multe instrumente care port ajuta analistul în analiza și decodarea elementelor de valoare</a:t>
            </a:r>
          </a:p>
        </p:txBody>
      </p:sp>
      <p:sp>
        <p:nvSpPr>
          <p:cNvPr id="6" name="Slide Number Placeholder 5">
            <a:extLst>
              <a:ext uri="{FF2B5EF4-FFF2-40B4-BE49-F238E27FC236}">
                <a16:creationId xmlns:a16="http://schemas.microsoft.com/office/drawing/2014/main" id="{52B5F9C7-274F-4770-97D0-C4EC588CB75C}"/>
              </a:ext>
            </a:extLst>
          </p:cNvPr>
          <p:cNvSpPr>
            <a:spLocks noGrp="1"/>
          </p:cNvSpPr>
          <p:nvPr>
            <p:ph type="sldNum" sz="quarter" idx="12"/>
          </p:nvPr>
        </p:nvSpPr>
        <p:spPr/>
        <p:txBody>
          <a:bodyPr/>
          <a:lstStyle/>
          <a:p>
            <a:pPr lvl="0" algn="r" rtl="0"/>
            <a:fld id="{AE41A4C1-1F66-42BA-B70C-1476E553603D}" type="slidenum">
              <a:rPr/>
              <a:pPr lvl="0" algn="r" rtl="0"/>
              <a:t>51</a:t>
            </a:fld>
            <a:endParaRPr lang="ro" noProof="0"/>
          </a:p>
        </p:txBody>
      </p:sp>
    </p:spTree>
    <p:extLst>
      <p:ext uri="{BB962C8B-B14F-4D97-AF65-F5344CB8AC3E}">
        <p14:creationId xmlns:p14="http://schemas.microsoft.com/office/powerpoint/2010/main" val="2745526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rtl="0">
              <a:buNone/>
            </a:pPr>
            <a:endParaRPr lang="ro" sz="4800" dirty="0"/>
          </a:p>
          <a:p>
            <a:pPr marL="0" indent="0" algn="ctr" rtl="0">
              <a:buNone/>
            </a:pPr>
            <a:endParaRPr lang="ro" sz="4800" dirty="0"/>
          </a:p>
          <a:p>
            <a:pPr marL="0" indent="0" algn="ctr" rtl="0">
              <a:buNone/>
            </a:pPr>
            <a:r>
              <a:rPr lang="ro" sz="4800" b="1" i="0" u="none" baseline="0"/>
              <a:t>Laboratorul 6 – Analiza Registrului</a:t>
            </a:r>
            <a:endParaRPr lang="ro" sz="4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2042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Registry Browser</a:t>
            </a:r>
            <a:endParaRPr lang="ro" dirty="0"/>
          </a:p>
        </p:txBody>
      </p:sp>
      <p:sp>
        <p:nvSpPr>
          <p:cNvPr id="3" name="object 3"/>
          <p:cNvSpPr>
            <a:spLocks noChangeAspect="1"/>
          </p:cNvSpPr>
          <p:nvPr/>
        </p:nvSpPr>
        <p:spPr>
          <a:xfrm>
            <a:off x="1282700" y="1219200"/>
            <a:ext cx="6583680" cy="4891428"/>
          </a:xfrm>
          <a:prstGeom prst="rect">
            <a:avLst/>
          </a:prstGeom>
          <a:blipFill>
            <a:blip r:embed="rId2" cstate="print"/>
            <a:stretch>
              <a:fillRect/>
            </a:stretch>
          </a:blip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A791F71C-C275-41CA-9669-6CA3726FF0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Informații despre sistem</a:t>
            </a:r>
            <a:endParaRPr lang="ro" dirty="0"/>
          </a:p>
        </p:txBody>
      </p:sp>
      <p:sp>
        <p:nvSpPr>
          <p:cNvPr id="4" name="Content Placeholder 3">
            <a:extLst>
              <a:ext uri="{FF2B5EF4-FFF2-40B4-BE49-F238E27FC236}">
                <a16:creationId xmlns:a16="http://schemas.microsoft.com/office/drawing/2014/main" id="{346FD3C4-0829-49E2-8FD4-29D9A8F440A1}"/>
              </a:ext>
            </a:extLst>
          </p:cNvPr>
          <p:cNvSpPr>
            <a:spLocks noGrp="1"/>
          </p:cNvSpPr>
          <p:nvPr>
            <p:ph idx="1"/>
          </p:nvPr>
        </p:nvSpPr>
        <p:spPr/>
        <p:txBody>
          <a:bodyPr>
            <a:normAutofit/>
          </a:bodyPr>
          <a:lstStyle/>
          <a:p>
            <a:pPr algn="l" rtl="0"/>
            <a:r>
              <a:rPr lang="ro" b="1" i="0" u="none" baseline="0"/>
              <a:t>Date despre sistem pertinente pot fi găsite în întreg registrul</a:t>
            </a:r>
          </a:p>
          <a:p>
            <a:pPr algn="l" rtl="0"/>
            <a:r>
              <a:rPr lang="ro" b="1" i="0" u="none" baseline="0"/>
              <a:t>Localizate în </a:t>
            </a:r>
            <a:r>
              <a:rPr lang="ro" b="1" i="0" u="none" baseline="0">
                <a:solidFill>
                  <a:schemeClr val="accent6">
                    <a:lumMod val="75000"/>
                  </a:schemeClr>
                </a:solidFill>
              </a:rPr>
              <a:t>SYSTEM\CurrentControlSet\Control</a:t>
            </a:r>
            <a:r>
              <a:rPr lang="ro" b="1" i="0" u="none" baseline="0"/>
              <a:t>:</a:t>
            </a:r>
          </a:p>
          <a:p>
            <a:pPr lvl="1" algn="l" rtl="0"/>
            <a:r>
              <a:rPr lang="ro" b="1" i="0" u="none" baseline="0"/>
              <a:t>ComputerName</a:t>
            </a:r>
            <a:endParaRPr lang="ro" dirty="0"/>
          </a:p>
          <a:p>
            <a:pPr lvl="1" algn="l" rtl="0"/>
            <a:r>
              <a:rPr lang="ro" b="1" i="0" u="none" baseline="0"/>
              <a:t>TimeZoneInformation</a:t>
            </a:r>
            <a:endParaRPr lang="ro" dirty="0"/>
          </a:p>
          <a:p>
            <a:pPr algn="l" rtl="0"/>
            <a:r>
              <a:rPr lang="ro" b="1" i="0" u="none" baseline="0"/>
              <a:t>Localizate în </a:t>
            </a:r>
            <a:r>
              <a:rPr lang="ro" b="1" i="0" u="none" baseline="0">
                <a:solidFill>
                  <a:schemeClr val="accent6">
                    <a:lumMod val="75000"/>
                  </a:schemeClr>
                </a:solidFill>
              </a:rPr>
              <a:t>SOFTWARE\Microsoft\Windows NT\ CurrentVersion</a:t>
            </a:r>
            <a:r>
              <a:rPr lang="ro" b="1" i="0" u="none" baseline="0"/>
              <a:t>:</a:t>
            </a:r>
          </a:p>
          <a:p>
            <a:pPr lvl="1" algn="l" rtl="0"/>
            <a:r>
              <a:rPr lang="ro" b="1" i="0" u="none" baseline="0"/>
              <a:t>InstallDate</a:t>
            </a:r>
            <a:endParaRPr lang="ro" dirty="0"/>
          </a:p>
          <a:p>
            <a:pPr lvl="1" algn="l" rtl="0"/>
            <a:r>
              <a:rPr lang="ro" b="1" i="0" u="none" baseline="0"/>
              <a:t>ProductName (OS Version)</a:t>
            </a:r>
          </a:p>
          <a:p>
            <a:pPr lvl="1" algn="l" rtl="0"/>
            <a:r>
              <a:rPr lang="ro" b="1" i="0" u="none" baseline="0"/>
              <a:t>RegisteredOwner and Organization</a:t>
            </a:r>
          </a:p>
          <a:p>
            <a:pPr algn="l" rtl="0"/>
            <a:r>
              <a:rPr lang="ro" b="1" i="0" u="none" baseline="0"/>
              <a:t>Setări de rețea, inclusiv adrese IP, date DHCP, conexiuni WiFi, nume de rețea</a:t>
            </a:r>
          </a:p>
          <a:p>
            <a:pPr algn="l" rtl="0"/>
            <a:r>
              <a:rPr lang="ro" b="1" i="0" u="none" baseline="0"/>
              <a:t>Informațiile despre contul de utilizator sunt stocate în SAM</a:t>
            </a:r>
          </a:p>
        </p:txBody>
      </p:sp>
      <p:sp>
        <p:nvSpPr>
          <p:cNvPr id="9" name="Slide Number Placeholder 8">
            <a:extLst>
              <a:ext uri="{FF2B5EF4-FFF2-40B4-BE49-F238E27FC236}">
                <a16:creationId xmlns:a16="http://schemas.microsoft.com/office/drawing/2014/main" id="{1B0379E1-9C4B-40BB-AF9D-14914E82F9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Listele folosite cel mai recent (MRU) </a:t>
            </a:r>
            <a:endParaRPr lang="ro" dirty="0"/>
          </a:p>
        </p:txBody>
      </p:sp>
      <p:sp>
        <p:nvSpPr>
          <p:cNvPr id="7" name="Content Placeholder 6">
            <a:extLst>
              <a:ext uri="{FF2B5EF4-FFF2-40B4-BE49-F238E27FC236}">
                <a16:creationId xmlns:a16="http://schemas.microsoft.com/office/drawing/2014/main" id="{76F38E80-9CEB-4FBA-A5BB-32FC4E2C0628}"/>
              </a:ext>
            </a:extLst>
          </p:cNvPr>
          <p:cNvSpPr>
            <a:spLocks noGrp="1"/>
          </p:cNvSpPr>
          <p:nvPr>
            <p:ph idx="1"/>
          </p:nvPr>
        </p:nvSpPr>
        <p:spPr/>
        <p:txBody>
          <a:bodyPr/>
          <a:lstStyle/>
          <a:p>
            <a:pPr algn="l" rtl="0"/>
            <a:r>
              <a:rPr lang="ro" b="1" i="0" u="none" baseline="0"/>
              <a:t>Multe aplicații păstrează o listă Most Recently Used (MRU), detaliind fișierele care au fost deschise recent de acea aplicație</a:t>
            </a:r>
          </a:p>
          <a:p>
            <a:pPr algn="l" rtl="0"/>
            <a:r>
              <a:rPr lang="ro" b="1" i="0" u="none" baseline="0"/>
              <a:t>Folderul Recente al unui utilizator este un director binecunoscut, care conține documente, fișiere și directoare deschise recent</a:t>
            </a:r>
          </a:p>
          <a:p>
            <a:pPr algn="l" rtl="0"/>
            <a:r>
              <a:rPr lang="ro" b="1" i="0" u="none" baseline="0"/>
              <a:t>RecentDocs se găsește în fișierul utilizatorului NTUSER.DAT în:</a:t>
            </a:r>
          </a:p>
          <a:p>
            <a:pPr lvl="1" algn="l" rtl="0">
              <a:buClr>
                <a:schemeClr val="tx1">
                  <a:lumMod val="65000"/>
                  <a:lumOff val="35000"/>
                </a:schemeClr>
              </a:buClr>
            </a:pPr>
            <a:r>
              <a:rPr lang="ro" b="1" i="0" u="none" baseline="0">
                <a:solidFill>
                  <a:schemeClr val="accent6">
                    <a:lumMod val="75000"/>
                  </a:schemeClr>
                </a:solidFill>
              </a:rPr>
              <a:t>Software\Microsoft\Windows\CurrentVersion\Explorer\RecentDocs</a:t>
            </a:r>
            <a:endParaRPr lang="ro" dirty="0">
              <a:solidFill>
                <a:schemeClr val="accent6">
                  <a:lumMod val="75000"/>
                </a:schemeClr>
              </a:solidFill>
            </a:endParaRPr>
          </a:p>
        </p:txBody>
      </p:sp>
      <p:sp>
        <p:nvSpPr>
          <p:cNvPr id="4" name="object 4"/>
          <p:cNvSpPr/>
          <p:nvPr/>
        </p:nvSpPr>
        <p:spPr>
          <a:xfrm>
            <a:off x="1333500" y="3886237"/>
            <a:ext cx="6491224" cy="1960245"/>
          </a:xfrm>
          <a:prstGeom prst="rect">
            <a:avLst/>
          </a:prstGeom>
          <a:blipFill>
            <a:blip r:embed="rId2" cstate="print"/>
            <a:stretch>
              <a:fillRect/>
            </a:stretch>
          </a:blipFill>
          <a:ln>
            <a:solidFill>
              <a:schemeClr val="tx1"/>
            </a:solidFill>
          </a:ln>
        </p:spPr>
        <p:txBody>
          <a:bodyPr wrap="square" lIns="0" tIns="0" rIns="0" bIns="0" rtlCol="0"/>
          <a:lstStyle/>
          <a:p>
            <a:endParaRPr/>
          </a:p>
        </p:txBody>
      </p:sp>
      <p:sp>
        <p:nvSpPr>
          <p:cNvPr id="5" name="object 5"/>
          <p:cNvSpPr/>
          <p:nvPr/>
        </p:nvSpPr>
        <p:spPr>
          <a:xfrm>
            <a:off x="1328674" y="3881475"/>
            <a:ext cx="6501130" cy="1969770"/>
          </a:xfrm>
          <a:custGeom>
            <a:avLst/>
            <a:gdLst/>
            <a:ahLst/>
            <a:cxnLst/>
            <a:rect l="l" t="t" r="r" b="b"/>
            <a:pathLst>
              <a:path w="6501130" h="1969770">
                <a:moveTo>
                  <a:pt x="0" y="1969770"/>
                </a:moveTo>
                <a:lnTo>
                  <a:pt x="6500749" y="1969770"/>
                </a:lnTo>
                <a:lnTo>
                  <a:pt x="6500749" y="0"/>
                </a:lnTo>
                <a:lnTo>
                  <a:pt x="0" y="0"/>
                </a:lnTo>
                <a:lnTo>
                  <a:pt x="0" y="1969770"/>
                </a:lnTo>
                <a:close/>
              </a:path>
            </a:pathLst>
          </a:custGeom>
          <a:ln w="9525">
            <a:solidFill>
              <a:srgbClr val="D9D9D9"/>
            </a:solidFill>
          </a:ln>
        </p:spPr>
        <p:txBody>
          <a:bodyPr wrap="square" lIns="0" tIns="0" rIns="0" bIns="0" rtlCol="0"/>
          <a:lstStyle/>
          <a:p>
            <a:endParaRPr/>
          </a:p>
        </p:txBody>
      </p:sp>
      <p:sp>
        <p:nvSpPr>
          <p:cNvPr id="12" name="Slide Number Placeholder 11">
            <a:extLst>
              <a:ext uri="{FF2B5EF4-FFF2-40B4-BE49-F238E27FC236}">
                <a16:creationId xmlns:a16="http://schemas.microsoft.com/office/drawing/2014/main" id="{2E79A02A-46F9-47C4-840A-43C0CEAFA7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pPr algn="l" rtl="0"/>
            <a:r>
              <a:rPr lang="ro" b="1" i="0" u="none" baseline="0"/>
              <a:t>Listele MRU</a:t>
            </a:r>
            <a:endParaRPr lang="ro" dirty="0"/>
          </a:p>
        </p:txBody>
      </p:sp>
      <p:sp>
        <p:nvSpPr>
          <p:cNvPr id="6" name="Content Placeholder 5">
            <a:extLst>
              <a:ext uri="{FF2B5EF4-FFF2-40B4-BE49-F238E27FC236}">
                <a16:creationId xmlns:a16="http://schemas.microsoft.com/office/drawing/2014/main" id="{474E6F21-0537-4AE9-9B37-38FB043D446E}"/>
              </a:ext>
            </a:extLst>
          </p:cNvPr>
          <p:cNvSpPr>
            <a:spLocks noGrp="1"/>
          </p:cNvSpPr>
          <p:nvPr>
            <p:ph idx="1"/>
          </p:nvPr>
        </p:nvSpPr>
        <p:spPr/>
        <p:txBody>
          <a:bodyPr/>
          <a:lstStyle/>
          <a:p>
            <a:pPr marL="0" indent="0" algn="l" rtl="0">
              <a:buNone/>
            </a:pPr>
            <a:r>
              <a:rPr lang="ro" b="1" i="0" u="none" baseline="0"/>
              <a:t>Tasta RecentDocs are subtaste care</a:t>
            </a:r>
            <a:br>
              <a:rPr lang="ro"/>
            </a:br>
            <a:r>
              <a:rPr lang="ro" b="1" i="0" u="none" baseline="0"/>
              <a:t> afișează Documentele recente prin extensia fișierului</a:t>
            </a:r>
          </a:p>
        </p:txBody>
      </p:sp>
      <p:sp>
        <p:nvSpPr>
          <p:cNvPr id="4" name="object 4"/>
          <p:cNvSpPr/>
          <p:nvPr/>
        </p:nvSpPr>
        <p:spPr>
          <a:xfrm>
            <a:off x="6629400" y="1547822"/>
            <a:ext cx="1377950" cy="4127500"/>
          </a:xfrm>
          <a:prstGeom prst="rect">
            <a:avLst/>
          </a:prstGeom>
          <a:blipFill>
            <a:blip r:embed="rId2" cstate="print"/>
            <a:stretch>
              <a:fillRect/>
            </a:stretch>
          </a:blipFill>
          <a:ln>
            <a:solidFill>
              <a:schemeClr val="tx1"/>
            </a:solidFill>
          </a:ln>
        </p:spPr>
        <p:txBody>
          <a:bodyPr wrap="square" lIns="0" tIns="0" rIns="0" bIns="0" rtlCol="0"/>
          <a:lstStyle/>
          <a:p>
            <a:endParaRPr/>
          </a:p>
        </p:txBody>
      </p:sp>
      <p:sp>
        <p:nvSpPr>
          <p:cNvPr id="9" name="Slide Number Placeholder 8">
            <a:extLst>
              <a:ext uri="{FF2B5EF4-FFF2-40B4-BE49-F238E27FC236}">
                <a16:creationId xmlns:a16="http://schemas.microsoft.com/office/drawing/2014/main" id="{95E2BFF2-380E-4CA4-91AC-9CBDF3422CC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41A4C1-1F66-42BA-B70C-1476E553603D}" type="slidenum">
              <a:rPr kumimoji="0" sz="900" b="0" i="0" u="none" strike="noStrike" kern="1200" cap="none" spc="0" normalizeH="0" baseline="0">
                <a:ln>
                  <a:noFill/>
                </a:ln>
                <a:solidFill>
                  <a:prstClr val="black">
                    <a:lumMod val="65000"/>
                    <a:lumOff val="3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ro" sz="9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Tree>
  </p:cSld>
  <p:clrMapOvr>
    <a:masterClrMapping/>
  </p:clrMapOvr>
</p:sld>
</file>

<file path=ppt/theme/theme1.xml><?xml version="1.0" encoding="utf-8"?>
<a:theme xmlns:a="http://schemas.openxmlformats.org/drawingml/2006/main" name="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yber Template" id="{5C2D4547-837A-4312-A2A8-24D118BD6B42}" vid="{9B5E5E79-F7F1-463E-8E33-991E97B355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248</TotalTime>
  <Words>2278</Words>
  <Application>Microsoft Office PowerPoint</Application>
  <PresentationFormat>On-screen Show (4:3)</PresentationFormat>
  <Paragraphs>296</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Arial Black</vt:lpstr>
      <vt:lpstr>Arial Unicode MS</vt:lpstr>
      <vt:lpstr>Calibri</vt:lpstr>
      <vt:lpstr>Theme1</vt:lpstr>
      <vt:lpstr>Analiza registrului</vt:lpstr>
      <vt:lpstr>Registrul Windows</vt:lpstr>
      <vt:lpstr>Fișiere specifice utilizatorului</vt:lpstr>
      <vt:lpstr>Artefacte de registru cheie</vt:lpstr>
      <vt:lpstr>Registry Browser</vt:lpstr>
      <vt:lpstr>Registry Browser</vt:lpstr>
      <vt:lpstr>Informații despre sistem</vt:lpstr>
      <vt:lpstr>Listele folosite cel mai recent (MRU) </vt:lpstr>
      <vt:lpstr>Listele MRU</vt:lpstr>
      <vt:lpstr>Listele MRU</vt:lpstr>
      <vt:lpstr>Cel mai recent folosite (MRU) </vt:lpstr>
      <vt:lpstr>Artefacte Autorun </vt:lpstr>
      <vt:lpstr>Artefacte Autorun </vt:lpstr>
      <vt:lpstr>Artefacte Autorun </vt:lpstr>
      <vt:lpstr>Artefacte Autorun </vt:lpstr>
      <vt:lpstr>Analiza fișierelor pornite automat</vt:lpstr>
      <vt:lpstr>RegRipper</vt:lpstr>
      <vt:lpstr>RegRipper</vt:lpstr>
      <vt:lpstr>RegRipper</vt:lpstr>
      <vt:lpstr>Sysinternals’ Autoruns</vt:lpstr>
      <vt:lpstr>Fișierele pornite automat</vt:lpstr>
      <vt:lpstr>Artefacte de execuție  </vt:lpstr>
      <vt:lpstr>UserAssist</vt:lpstr>
      <vt:lpstr>UserAssist decodificat</vt:lpstr>
      <vt:lpstr>MuiCache</vt:lpstr>
      <vt:lpstr>MuiCache</vt:lpstr>
      <vt:lpstr>Cache-ul de compatibilitate a aplicației</vt:lpstr>
      <vt:lpstr>Cache-ul de compatibilitate a aplicației</vt:lpstr>
      <vt:lpstr>AppCompatCacheParser</vt:lpstr>
      <vt:lpstr>RecentFileCache.bcf</vt:lpstr>
      <vt:lpstr>RecentFileCache.bcf </vt:lpstr>
      <vt:lpstr>Amcache.hve</vt:lpstr>
      <vt:lpstr>Amcache</vt:lpstr>
      <vt:lpstr>Amcache</vt:lpstr>
      <vt:lpstr>Amcache</vt:lpstr>
      <vt:lpstr>Amcache</vt:lpstr>
      <vt:lpstr>AmcacheParser.exe </vt:lpstr>
      <vt:lpstr>Shellbags și Streams</vt:lpstr>
      <vt:lpstr>Shellbags</vt:lpstr>
      <vt:lpstr>Shellbags</vt:lpstr>
      <vt:lpstr>Shellbags</vt:lpstr>
      <vt:lpstr>Shellbags</vt:lpstr>
      <vt:lpstr>ShellBags Explorer</vt:lpstr>
      <vt:lpstr>Streams și StreamMRUs</vt:lpstr>
      <vt:lpstr>StreamMRUs</vt:lpstr>
      <vt:lpstr>Malware în Registru</vt:lpstr>
      <vt:lpstr>Malware fără fișiere</vt:lpstr>
      <vt:lpstr>Poweliks</vt:lpstr>
      <vt:lpstr>Poweliks</vt:lpstr>
      <vt:lpstr>Poweliks</vt:lpstr>
      <vt:lpstr>Rezumat Registru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registry</dc:title>
  <dc:creator>Paul</dc:creator>
  <cp:lastModifiedBy>Mircea</cp:lastModifiedBy>
  <cp:revision>42</cp:revision>
  <dcterms:created xsi:type="dcterms:W3CDTF">2017-01-25T15:41:37Z</dcterms:created>
  <dcterms:modified xsi:type="dcterms:W3CDTF">2021-01-19T22:03:52Z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2014-11-05T00:00:00Z</vt:filetime>
  </property>
  <property fmtid="{D5CDD505-2E9C-101B-9397-08002B2CF9AE}" pid="3" name="Creator">
    <vt:lpwstr>Microsoft® PowerPoint® 2010</vt:lpwstr>
  </property>
  <property fmtid="{D5CDD505-2E9C-101B-9397-08002B2CF9AE}" pid="4" name="LastSaved">
    <vt:filetime>2017-01-25T00:00:00Z</vt:filetime>
  </property>
</Properties>
</file>